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21"/>
  </p:notesMasterIdLst>
  <p:handoutMasterIdLst>
    <p:handoutMasterId r:id="rId22"/>
  </p:handoutMasterIdLst>
  <p:sldIdLst>
    <p:sldId id="256" r:id="rId3"/>
    <p:sldId id="327" r:id="rId4"/>
    <p:sldId id="342" r:id="rId5"/>
    <p:sldId id="325" r:id="rId6"/>
    <p:sldId id="393" r:id="rId7"/>
    <p:sldId id="313" r:id="rId8"/>
    <p:sldId id="344" r:id="rId9"/>
    <p:sldId id="328" r:id="rId10"/>
    <p:sldId id="345" r:id="rId11"/>
    <p:sldId id="262" r:id="rId12"/>
    <p:sldId id="390" r:id="rId13"/>
    <p:sldId id="391" r:id="rId14"/>
    <p:sldId id="365" r:id="rId15"/>
    <p:sldId id="258" r:id="rId16"/>
    <p:sldId id="260" r:id="rId17"/>
    <p:sldId id="392" r:id="rId18"/>
    <p:sldId id="321" r:id="rId19"/>
    <p:sldId id="263" r:id="rId20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C8CDFF"/>
    <a:srgbClr val="C8F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17" autoAdjust="0"/>
    <p:restoredTop sz="86259" autoAdjust="0"/>
  </p:normalViewPr>
  <p:slideViewPr>
    <p:cSldViewPr>
      <p:cViewPr varScale="1">
        <p:scale>
          <a:sx n="110" d="100"/>
          <a:sy n="110" d="100"/>
        </p:scale>
        <p:origin x="1328" y="16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67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43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0000FF"/>
                </a:solidFill>
              </a:rPr>
              <a:t>S</a:t>
            </a:r>
            <a:r>
              <a:rPr lang="en-GB" dirty="0"/>
              <a:t> – Single Responsibility Principle</a:t>
            </a:r>
          </a:p>
          <a:p>
            <a:r>
              <a:rPr lang="en-GB" b="1" dirty="0">
                <a:solidFill>
                  <a:srgbClr val="0000FF"/>
                </a:solidFill>
              </a:rPr>
              <a:t>O</a:t>
            </a:r>
            <a:r>
              <a:rPr lang="en-GB" dirty="0"/>
              <a:t> – Open-Closed Principle</a:t>
            </a:r>
          </a:p>
          <a:p>
            <a:r>
              <a:rPr lang="en-GB" b="1" dirty="0">
                <a:solidFill>
                  <a:srgbClr val="0000FF"/>
                </a:solidFill>
              </a:rPr>
              <a:t>L</a:t>
            </a:r>
            <a:r>
              <a:rPr lang="en-GB" dirty="0"/>
              <a:t> – </a:t>
            </a:r>
            <a:r>
              <a:rPr lang="en-GB" dirty="0" err="1"/>
              <a:t>Liskov</a:t>
            </a:r>
            <a:r>
              <a:rPr lang="en-GB" dirty="0"/>
              <a:t> Substitution Principle</a:t>
            </a:r>
          </a:p>
          <a:p>
            <a:r>
              <a:rPr lang="en-GB" b="1" dirty="0">
                <a:solidFill>
                  <a:srgbClr val="0000FF"/>
                </a:solidFill>
              </a:rPr>
              <a:t>I</a:t>
            </a:r>
            <a:r>
              <a:rPr lang="en-GB" dirty="0"/>
              <a:t> – Interface Segregation Principle</a:t>
            </a:r>
          </a:p>
          <a:p>
            <a:r>
              <a:rPr lang="en-GB" b="1" dirty="0">
                <a:solidFill>
                  <a:srgbClr val="0000FF"/>
                </a:solidFill>
              </a:rPr>
              <a:t>D</a:t>
            </a:r>
            <a:r>
              <a:rPr lang="en-GB" dirty="0"/>
              <a:t> – Dependency Inversion Principle</a:t>
            </a:r>
          </a:p>
          <a:p>
            <a:r>
              <a:rPr lang="en-GB" sz="2400" dirty="0"/>
              <a:t>Classes should be</a:t>
            </a:r>
          </a:p>
          <a:p>
            <a:pPr lvl="1"/>
            <a:r>
              <a:rPr lang="en-GB" sz="2000" dirty="0"/>
              <a:t>open for extension; but closed for modification</a:t>
            </a:r>
          </a:p>
          <a:p>
            <a:r>
              <a:rPr lang="en-GB" sz="2400" dirty="0" err="1"/>
              <a:t>Liskov</a:t>
            </a:r>
            <a:r>
              <a:rPr lang="en-GB" sz="2400" dirty="0"/>
              <a:t> Principle Objects in a program </a:t>
            </a:r>
          </a:p>
          <a:p>
            <a:pPr lvl="1">
              <a:lnSpc>
                <a:spcPct val="112000"/>
              </a:lnSpc>
            </a:pPr>
            <a:r>
              <a:rPr lang="en-GB" sz="2000" dirty="0"/>
              <a:t>should be replaceable with instances of their subtypes </a:t>
            </a:r>
          </a:p>
          <a:p>
            <a:r>
              <a:rPr lang="en-GB" dirty="0"/>
              <a:t>Interface Segregation</a:t>
            </a:r>
          </a:p>
          <a:p>
            <a:r>
              <a:rPr lang="en-GB" sz="2400" dirty="0"/>
              <a:t>Many client-specific interfaces </a:t>
            </a:r>
          </a:p>
          <a:p>
            <a:pPr lvl="1"/>
            <a:r>
              <a:rPr lang="en-GB" sz="2000" dirty="0"/>
              <a:t>are better than one general-purpose interface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147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GB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Feature envy</a:t>
            </a:r>
            <a:r>
              <a:rPr lang="en-GB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: a class that uses too </a:t>
            </a:r>
            <a:r>
              <a:rPr lang="en-GB" sz="1200" b="0" i="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mamny</a:t>
            </a:r>
            <a:r>
              <a:rPr lang="en-GB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methods of another class excessively.</a:t>
            </a:r>
          </a:p>
          <a:p>
            <a:r>
              <a:rPr lang="en-GB" sz="1200" b="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Inappropriate intimacy</a:t>
            </a:r>
            <a:r>
              <a:rPr lang="en-GB" sz="1200" b="0" i="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: a class that has dependencies on implementation details of another class.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685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86689FF-503F-6543-B516-E053E7A18574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n-GB" altLang="en-US"/>
              <a:t>Distribution and Structural Patterns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EC26D75D-D686-8548-B2C4-138758838F7B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n-GB" altLang="en-US"/>
              <a:t>Copyright (c) Blue Skyline Ltd. 2003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04885C5D-71CF-754D-89D4-B8BA445F4EC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E7D7E29-056C-F145-B497-4E5F36CAC76C}" type="slidenum">
              <a:rPr lang="en-GB" altLang="en-US"/>
              <a:pPr/>
              <a:t>10</a:t>
            </a:fld>
            <a:endParaRPr lang="en-GB" altLang="en-US"/>
          </a:p>
        </p:txBody>
      </p:sp>
      <p:sp>
        <p:nvSpPr>
          <p:cNvPr id="28673" name="Text Box 1">
            <a:extLst>
              <a:ext uri="{FF2B5EF4-FFF2-40B4-BE49-F238E27FC236}">
                <a16:creationId xmlns:a16="http://schemas.microsoft.com/office/drawing/2014/main" id="{F9786936-F0A4-8944-B970-8D44EEAB6D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0850" cy="3829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Text Box 2">
            <a:extLst>
              <a:ext uri="{FF2B5EF4-FFF2-40B4-BE49-F238E27FC236}">
                <a16:creationId xmlns:a16="http://schemas.microsoft.com/office/drawing/2014/main" id="{708AC22E-A04C-AE4D-B78D-0B8DEDA72D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08025" y="4856163"/>
            <a:ext cx="5667375" cy="45069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1708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14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AB50EF9A-8808-8A4E-A6D3-E6DC12094F7C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n-GB" altLang="en-US"/>
              <a:t>Distribution and Structural Patterns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26CBF672-61B2-B947-AC4F-9D391ED0DA9C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n-GB" altLang="en-US"/>
              <a:t>Copyright (c) Blue Skyline Ltd. 2003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6D3B10AA-6B67-0C4C-8665-69EC024E659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12CD3E-0C13-2D4A-A150-2DCA22004B19}" type="slidenum">
              <a:rPr lang="en-GB" altLang="en-US"/>
              <a:pPr/>
              <a:t>14</a:t>
            </a:fld>
            <a:endParaRPr lang="en-GB" altLang="en-US"/>
          </a:p>
        </p:txBody>
      </p:sp>
      <p:sp>
        <p:nvSpPr>
          <p:cNvPr id="24577" name="Text Box 1">
            <a:extLst>
              <a:ext uri="{FF2B5EF4-FFF2-40B4-BE49-F238E27FC236}">
                <a16:creationId xmlns:a16="http://schemas.microsoft.com/office/drawing/2014/main" id="{51240954-35C4-D44A-86DE-8DD0937679F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285937BA-AEEE-2048-AD12-E54FE96C483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08025" y="4856163"/>
            <a:ext cx="5667375" cy="45958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6799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55A18B2-774B-4642-92AB-1C0ADDFAEE5D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n-GB" altLang="en-US"/>
              <a:t>Distribution and Structural Patterns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4478BBE-9390-F043-8705-4C9907C24CB6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n-GB" altLang="en-US"/>
              <a:t>Copyright (c) Blue Skyline Ltd. 2003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B93DD62-4BC3-B641-865A-82B37E4D9AF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F944DF9-019B-6B4F-AB6F-3ECBD27A0CB5}" type="slidenum">
              <a:rPr lang="en-GB" altLang="en-US"/>
              <a:pPr/>
              <a:t>15</a:t>
            </a:fld>
            <a:endParaRPr lang="en-GB" altLang="en-US"/>
          </a:p>
        </p:txBody>
      </p:sp>
      <p:sp>
        <p:nvSpPr>
          <p:cNvPr id="26625" name="Text Box 1">
            <a:extLst>
              <a:ext uri="{FF2B5EF4-FFF2-40B4-BE49-F238E27FC236}">
                <a16:creationId xmlns:a16="http://schemas.microsoft.com/office/drawing/2014/main" id="{A5D9D624-8150-834D-9C91-CFAE2D472A3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774700" y="766763"/>
            <a:ext cx="5537200" cy="38338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Text Box 2">
            <a:extLst>
              <a:ext uri="{FF2B5EF4-FFF2-40B4-BE49-F238E27FC236}">
                <a16:creationId xmlns:a16="http://schemas.microsoft.com/office/drawing/2014/main" id="{B2FC851E-4233-C841-84E3-3B9E2328858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08025" y="4856163"/>
            <a:ext cx="5667375" cy="45958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6871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E7EE4A1-1A05-CD49-AC37-CF3DD9C6ED61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n-GB" altLang="en-US"/>
              <a:t>Distribution and Structural Patterns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1E4022D-BF0A-FE46-A992-ECB2206ABBC7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n-GB" altLang="en-US"/>
              <a:t>Copyright (c) Blue Skyline Ltd. 2003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438257F3-A363-D846-8BF5-A1213432152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5760DB-43BF-654F-89EF-FFA990495279}" type="slidenum">
              <a:rPr lang="en-GB" altLang="en-US"/>
              <a:pPr/>
              <a:t>16</a:t>
            </a:fld>
            <a:endParaRPr lang="en-GB" altLang="en-US"/>
          </a:p>
        </p:txBody>
      </p:sp>
      <p:sp>
        <p:nvSpPr>
          <p:cNvPr id="29697" name="Text Box 1">
            <a:extLst>
              <a:ext uri="{FF2B5EF4-FFF2-40B4-BE49-F238E27FC236}">
                <a16:creationId xmlns:a16="http://schemas.microsoft.com/office/drawing/2014/main" id="{CAF9494E-3C76-6744-8723-8E8434E8F8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0850" cy="3829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Text Box 2">
            <a:extLst>
              <a:ext uri="{FF2B5EF4-FFF2-40B4-BE49-F238E27FC236}">
                <a16:creationId xmlns:a16="http://schemas.microsoft.com/office/drawing/2014/main" id="{312F6271-816F-904C-9F63-708D600FC2C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08025" y="4856163"/>
            <a:ext cx="5667375" cy="45069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9804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6-types-of-anti-patterns-to-avoid-in-software-developmen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.to/medhatdawoud/javascript-anti-patterns-2nia" TargetMode="External"/><Relationship Id="rId4" Type="http://schemas.openxmlformats.org/officeDocument/2006/relationships/hyperlink" Target="https://docs.quantifiedcode.com/python-anti-pattern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ilybache/GildedRose-Refactoring-Kata" TargetMode="External"/><Relationship Id="rId2" Type="http://schemas.openxmlformats.org/officeDocument/2006/relationships/hyperlink" Target="https://refactoring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reecodecamp.org/news/antipatterns-to-avoid-in-code/" TargetMode="External"/><Relationship Id="rId4" Type="http://schemas.openxmlformats.org/officeDocument/2006/relationships/hyperlink" Target="https://refactoring.guru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TDD &amp; Refactoring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 dirty="0"/>
              <a:t>Kevin Cunningham</a:t>
            </a:r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11/01/2022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TDD Refactoring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BFA2D1-81D0-F447-A61F-EC2EB38709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79E693-FA4E-F946-A189-48B473C223DE}"/>
              </a:ext>
            </a:extLst>
          </p:cNvPr>
          <p:cNvSpPr txBox="1"/>
          <p:nvPr/>
        </p:nvSpPr>
        <p:spPr>
          <a:xfrm>
            <a:off x="518620" y="5290371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en-US" sz="2800" b="1" dirty="0">
                <a:solidFill>
                  <a:srgbClr val="C00000"/>
                </a:solidFill>
              </a:rPr>
              <a:t>D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A63D1C-EB32-3547-A07D-6B1B528A74C0}"/>
              </a:ext>
            </a:extLst>
          </p:cNvPr>
          <p:cNvGrpSpPr/>
          <p:nvPr/>
        </p:nvGrpSpPr>
        <p:grpSpPr>
          <a:xfrm>
            <a:off x="4309176" y="4711761"/>
            <a:ext cx="1216212" cy="1074651"/>
            <a:chOff x="3987670" y="4667605"/>
            <a:chExt cx="1216212" cy="107465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C8D5FE5-B683-4D4D-955C-83BF08FE30D5}"/>
                </a:ext>
              </a:extLst>
            </p:cNvPr>
            <p:cNvSpPr/>
            <p:nvPr/>
          </p:nvSpPr>
          <p:spPr bwMode="auto">
            <a:xfrm>
              <a:off x="3987670" y="4667605"/>
              <a:ext cx="360040" cy="288032"/>
            </a:xfrm>
            <a:prstGeom prst="ellipse">
              <a:avLst/>
            </a:prstGeom>
            <a:solidFill>
              <a:srgbClr val="C8CD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B27531-E5F5-7348-9892-3DB1704340D6}"/>
                </a:ext>
              </a:extLst>
            </p:cNvPr>
            <p:cNvSpPr/>
            <p:nvPr/>
          </p:nvSpPr>
          <p:spPr bwMode="auto">
            <a:xfrm>
              <a:off x="3987670" y="5073827"/>
              <a:ext cx="360040" cy="288032"/>
            </a:xfrm>
            <a:prstGeom prst="ellipse">
              <a:avLst/>
            </a:prstGeom>
            <a:solidFill>
              <a:srgbClr val="C8CD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2A9E235-7ECF-C040-86E7-60B4EED9E542}"/>
                </a:ext>
              </a:extLst>
            </p:cNvPr>
            <p:cNvSpPr/>
            <p:nvPr/>
          </p:nvSpPr>
          <p:spPr bwMode="auto">
            <a:xfrm>
              <a:off x="3987670" y="5454224"/>
              <a:ext cx="360040" cy="288032"/>
            </a:xfrm>
            <a:prstGeom prst="ellipse">
              <a:avLst/>
            </a:prstGeom>
            <a:solidFill>
              <a:srgbClr val="C8CD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D11E858-F749-D346-8DEB-D080414FBE6E}"/>
                </a:ext>
              </a:extLst>
            </p:cNvPr>
            <p:cNvSpPr/>
            <p:nvPr/>
          </p:nvSpPr>
          <p:spPr bwMode="auto">
            <a:xfrm>
              <a:off x="4952140" y="4764754"/>
              <a:ext cx="251742" cy="381765"/>
            </a:xfrm>
            <a:prstGeom prst="roundRect">
              <a:avLst/>
            </a:prstGeom>
            <a:solidFill>
              <a:srgbClr val="C8FFC8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F1322EC-413D-B74E-A003-61AAF569EB53}"/>
                </a:ext>
              </a:extLst>
            </p:cNvPr>
            <p:cNvSpPr/>
            <p:nvPr/>
          </p:nvSpPr>
          <p:spPr bwMode="auto">
            <a:xfrm>
              <a:off x="4952140" y="5344191"/>
              <a:ext cx="251742" cy="381765"/>
            </a:xfrm>
            <a:prstGeom prst="roundRect">
              <a:avLst/>
            </a:prstGeom>
            <a:solidFill>
              <a:srgbClr val="C8FFC8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61842E-8C12-B549-AD82-43F70D11A3E7}"/>
                </a:ext>
              </a:extLst>
            </p:cNvPr>
            <p:cNvCxnSpPr/>
            <p:nvPr/>
          </p:nvCxnSpPr>
          <p:spPr bwMode="auto">
            <a:xfrm>
              <a:off x="4405776" y="5217843"/>
              <a:ext cx="511506" cy="0"/>
            </a:xfrm>
            <a:prstGeom prst="straightConnector1">
              <a:avLst/>
            </a:prstGeom>
            <a:solidFill>
              <a:srgbClr val="00B8FF"/>
            </a:solidFill>
            <a:ln w="635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0C641-0445-7743-8D11-93EB1BB7966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11/01/2022</a:t>
            </a: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80A07-61B7-E14D-A303-76E2D09CD19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TDD Refactoring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972AE-4A2C-E94D-93EA-EDD9EE7BFB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20A6AE7-4ED2-0846-9F11-B9CDCB602355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5E37E0B5-573F-604B-A8CF-7B5A1224AAE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88505" y="273051"/>
            <a:ext cx="8576122" cy="1139825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en-US" dirty="0"/>
              <a:t>God / Monster Object Code Smell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FFAEE524-8E4C-BF49-9D26-B84B2D16B37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88505" y="1600200"/>
            <a:ext cx="8576122" cy="5010150"/>
          </a:xfrm>
          <a:ln/>
        </p:spPr>
        <p:txBody>
          <a:bodyPr/>
          <a:lstStyle/>
          <a:p>
            <a:pP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400" dirty="0">
                <a:cs typeface="Arial" panose="020B0604020202020204" pitchFamily="34" charset="0"/>
              </a:rPr>
              <a:t>God object is an object that knows too much or does too much</a:t>
            </a:r>
          </a:p>
          <a:p>
            <a:pP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400" dirty="0">
                <a:cs typeface="Arial" panose="020B0604020202020204" pitchFamily="34" charset="0"/>
              </a:rPr>
              <a:t>Most of a program's overall functionality is coded into a single "all-knowing" object</a:t>
            </a:r>
          </a:p>
          <a:p>
            <a:pP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400" dirty="0">
                <a:cs typeface="Arial" panose="020B0604020202020204" pitchFamily="34" charset="0"/>
              </a:rPr>
              <a:t>Other objects within the program rely on the God object for most of their information and interaction</a:t>
            </a:r>
          </a:p>
          <a:p>
            <a:pP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400" dirty="0">
                <a:cs typeface="Arial" panose="020B0604020202020204" pitchFamily="34" charset="0"/>
              </a:rPr>
              <a:t> Refactor by</a:t>
            </a:r>
          </a:p>
          <a:p>
            <a:pPr lvl="1"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en-US" sz="2000" dirty="0">
                <a:cs typeface="Arial" panose="020B0604020202020204" pitchFamily="34" charset="0"/>
              </a:rPr>
              <a:t>Breaking up into other objects</a:t>
            </a:r>
          </a:p>
          <a:p>
            <a:pPr lvl="1"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en-US" sz="2000" dirty="0">
                <a:cs typeface="Arial" panose="020B0604020202020204" pitchFamily="34" charset="0"/>
              </a:rPr>
              <a:t>Single Responsibility Principle (SRP) etc.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AC1EC8-2039-D34F-95E2-023316009875}"/>
              </a:ext>
            </a:extLst>
          </p:cNvPr>
          <p:cNvGrpSpPr/>
          <p:nvPr/>
        </p:nvGrpSpPr>
        <p:grpSpPr>
          <a:xfrm>
            <a:off x="8553400" y="25400"/>
            <a:ext cx="1303314" cy="864096"/>
            <a:chOff x="4953000" y="4932135"/>
            <a:chExt cx="1846594" cy="1245657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D1304D7-5290-9542-81E3-872224018B31}"/>
                </a:ext>
              </a:extLst>
            </p:cNvPr>
            <p:cNvSpPr/>
            <p:nvPr/>
          </p:nvSpPr>
          <p:spPr bwMode="auto">
            <a:xfrm>
              <a:off x="5512297" y="5673736"/>
              <a:ext cx="1287297" cy="50405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05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5BE3ADE-1875-5643-822E-4A2687F57A60}"/>
                </a:ext>
              </a:extLst>
            </p:cNvPr>
            <p:cNvSpPr/>
            <p:nvPr/>
          </p:nvSpPr>
          <p:spPr bwMode="auto">
            <a:xfrm rot="10800000">
              <a:off x="5232649" y="5572093"/>
              <a:ext cx="1287297" cy="504056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05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9DF8F65-A890-B943-A7D1-42A6D8556F1B}"/>
                </a:ext>
              </a:extLst>
            </p:cNvPr>
            <p:cNvSpPr/>
            <p:nvPr/>
          </p:nvSpPr>
          <p:spPr bwMode="auto">
            <a:xfrm>
              <a:off x="4953000" y="5414313"/>
              <a:ext cx="1287297" cy="504056"/>
            </a:xfrm>
            <a:prstGeom prst="parallelogram">
              <a:avLst/>
            </a:prstGeom>
            <a:solidFill>
              <a:srgbClr val="C8CD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lang="en-GB" sz="700" dirty="0"/>
                <a:t>d</a:t>
              </a:r>
              <a:r>
                <a:rPr kumimoji="0" lang="en-GB" sz="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rPr>
                <a:t>ef add(x: Int): Int = {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C11E5FB-2389-6B41-846E-CFD785245614}"/>
                </a:ext>
              </a:extLst>
            </p:cNvPr>
            <p:cNvSpPr/>
            <p:nvPr/>
          </p:nvSpPr>
          <p:spPr bwMode="auto">
            <a:xfrm>
              <a:off x="5160042" y="5184873"/>
              <a:ext cx="58642" cy="410308"/>
            </a:xfrm>
            <a:custGeom>
              <a:avLst/>
              <a:gdLst>
                <a:gd name="connsiteX0" fmla="*/ 23473 w 58642"/>
                <a:gd name="connsiteY0" fmla="*/ 0 h 410308"/>
                <a:gd name="connsiteX1" fmla="*/ 11750 w 58642"/>
                <a:gd name="connsiteY1" fmla="*/ 117231 h 410308"/>
                <a:gd name="connsiteX2" fmla="*/ 46919 w 58642"/>
                <a:gd name="connsiteY2" fmla="*/ 128954 h 410308"/>
                <a:gd name="connsiteX3" fmla="*/ 58642 w 58642"/>
                <a:gd name="connsiteY3" fmla="*/ 164124 h 410308"/>
                <a:gd name="connsiteX4" fmla="*/ 35196 w 58642"/>
                <a:gd name="connsiteY4" fmla="*/ 269631 h 410308"/>
                <a:gd name="connsiteX5" fmla="*/ 11750 w 58642"/>
                <a:gd name="connsiteY5" fmla="*/ 304800 h 410308"/>
                <a:gd name="connsiteX6" fmla="*/ 23473 w 58642"/>
                <a:gd name="connsiteY6" fmla="*/ 375139 h 410308"/>
                <a:gd name="connsiteX7" fmla="*/ 11750 w 58642"/>
                <a:gd name="connsiteY7" fmla="*/ 410308 h 41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42" h="410308" extrusionOk="0">
                  <a:moveTo>
                    <a:pt x="23473" y="0"/>
                  </a:moveTo>
                  <a:cubicBezTo>
                    <a:pt x="25750" y="29602"/>
                    <a:pt x="-10863" y="77807"/>
                    <a:pt x="11750" y="117231"/>
                  </a:cubicBezTo>
                  <a:cubicBezTo>
                    <a:pt x="20823" y="125983"/>
                    <a:pt x="32767" y="124079"/>
                    <a:pt x="46919" y="128954"/>
                  </a:cubicBezTo>
                  <a:cubicBezTo>
                    <a:pt x="50153" y="137700"/>
                    <a:pt x="57363" y="149087"/>
                    <a:pt x="58642" y="164124"/>
                  </a:cubicBezTo>
                  <a:cubicBezTo>
                    <a:pt x="58970" y="179963"/>
                    <a:pt x="51282" y="241683"/>
                    <a:pt x="35196" y="269631"/>
                  </a:cubicBezTo>
                  <a:cubicBezTo>
                    <a:pt x="28181" y="282316"/>
                    <a:pt x="19748" y="293819"/>
                    <a:pt x="11750" y="304800"/>
                  </a:cubicBezTo>
                  <a:cubicBezTo>
                    <a:pt x="14678" y="325775"/>
                    <a:pt x="21571" y="348254"/>
                    <a:pt x="23473" y="375139"/>
                  </a:cubicBezTo>
                  <a:cubicBezTo>
                    <a:pt x="23474" y="387496"/>
                    <a:pt x="11750" y="410308"/>
                    <a:pt x="11750" y="410308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23473 w 58642"/>
                        <a:gd name="connsiteY0" fmla="*/ 0 h 410308"/>
                        <a:gd name="connsiteX1" fmla="*/ 11750 w 58642"/>
                        <a:gd name="connsiteY1" fmla="*/ 117231 h 410308"/>
                        <a:gd name="connsiteX2" fmla="*/ 46919 w 58642"/>
                        <a:gd name="connsiteY2" fmla="*/ 128954 h 410308"/>
                        <a:gd name="connsiteX3" fmla="*/ 58642 w 58642"/>
                        <a:gd name="connsiteY3" fmla="*/ 164124 h 410308"/>
                        <a:gd name="connsiteX4" fmla="*/ 35196 w 58642"/>
                        <a:gd name="connsiteY4" fmla="*/ 269631 h 410308"/>
                        <a:gd name="connsiteX5" fmla="*/ 11750 w 58642"/>
                        <a:gd name="connsiteY5" fmla="*/ 304800 h 410308"/>
                        <a:gd name="connsiteX6" fmla="*/ 23473 w 58642"/>
                        <a:gd name="connsiteY6" fmla="*/ 375139 h 410308"/>
                        <a:gd name="connsiteX7" fmla="*/ 11750 w 58642"/>
                        <a:gd name="connsiteY7" fmla="*/ 410308 h 4103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8642" h="410308">
                          <a:moveTo>
                            <a:pt x="23473" y="0"/>
                          </a:moveTo>
                          <a:cubicBezTo>
                            <a:pt x="17832" y="19744"/>
                            <a:pt x="-18178" y="87303"/>
                            <a:pt x="11750" y="117231"/>
                          </a:cubicBezTo>
                          <a:cubicBezTo>
                            <a:pt x="20488" y="125969"/>
                            <a:pt x="35196" y="125046"/>
                            <a:pt x="46919" y="128954"/>
                          </a:cubicBezTo>
                          <a:cubicBezTo>
                            <a:pt x="50827" y="140677"/>
                            <a:pt x="58642" y="151767"/>
                            <a:pt x="58642" y="164124"/>
                          </a:cubicBezTo>
                          <a:cubicBezTo>
                            <a:pt x="58642" y="182134"/>
                            <a:pt x="47285" y="245453"/>
                            <a:pt x="35196" y="269631"/>
                          </a:cubicBezTo>
                          <a:cubicBezTo>
                            <a:pt x="28895" y="282233"/>
                            <a:pt x="19565" y="293077"/>
                            <a:pt x="11750" y="304800"/>
                          </a:cubicBezTo>
                          <a:cubicBezTo>
                            <a:pt x="15658" y="328246"/>
                            <a:pt x="23473" y="351369"/>
                            <a:pt x="23473" y="375139"/>
                          </a:cubicBezTo>
                          <a:cubicBezTo>
                            <a:pt x="23473" y="387496"/>
                            <a:pt x="11750" y="410308"/>
                            <a:pt x="11750" y="410308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GB" sz="10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80DB33A-62D1-9A4F-82DC-E04E545396C3}"/>
                </a:ext>
              </a:extLst>
            </p:cNvPr>
            <p:cNvSpPr/>
            <p:nvPr/>
          </p:nvSpPr>
          <p:spPr bwMode="auto">
            <a:xfrm>
              <a:off x="5585186" y="5121748"/>
              <a:ext cx="58642" cy="410308"/>
            </a:xfrm>
            <a:custGeom>
              <a:avLst/>
              <a:gdLst>
                <a:gd name="connsiteX0" fmla="*/ 23473 w 58642"/>
                <a:gd name="connsiteY0" fmla="*/ 0 h 410308"/>
                <a:gd name="connsiteX1" fmla="*/ 11750 w 58642"/>
                <a:gd name="connsiteY1" fmla="*/ 117231 h 410308"/>
                <a:gd name="connsiteX2" fmla="*/ 46919 w 58642"/>
                <a:gd name="connsiteY2" fmla="*/ 128954 h 410308"/>
                <a:gd name="connsiteX3" fmla="*/ 58642 w 58642"/>
                <a:gd name="connsiteY3" fmla="*/ 164124 h 410308"/>
                <a:gd name="connsiteX4" fmla="*/ 35196 w 58642"/>
                <a:gd name="connsiteY4" fmla="*/ 269631 h 410308"/>
                <a:gd name="connsiteX5" fmla="*/ 11750 w 58642"/>
                <a:gd name="connsiteY5" fmla="*/ 304800 h 410308"/>
                <a:gd name="connsiteX6" fmla="*/ 23473 w 58642"/>
                <a:gd name="connsiteY6" fmla="*/ 375139 h 410308"/>
                <a:gd name="connsiteX7" fmla="*/ 11750 w 58642"/>
                <a:gd name="connsiteY7" fmla="*/ 410308 h 41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42" h="410308" extrusionOk="0">
                  <a:moveTo>
                    <a:pt x="23473" y="0"/>
                  </a:moveTo>
                  <a:cubicBezTo>
                    <a:pt x="19191" y="27289"/>
                    <a:pt x="-17487" y="86472"/>
                    <a:pt x="11750" y="117231"/>
                  </a:cubicBezTo>
                  <a:cubicBezTo>
                    <a:pt x="21810" y="125182"/>
                    <a:pt x="33534" y="125716"/>
                    <a:pt x="46919" y="128954"/>
                  </a:cubicBezTo>
                  <a:cubicBezTo>
                    <a:pt x="49731" y="144044"/>
                    <a:pt x="61357" y="149289"/>
                    <a:pt x="58642" y="164124"/>
                  </a:cubicBezTo>
                  <a:cubicBezTo>
                    <a:pt x="52771" y="180504"/>
                    <a:pt x="39695" y="243284"/>
                    <a:pt x="35196" y="269631"/>
                  </a:cubicBezTo>
                  <a:cubicBezTo>
                    <a:pt x="27877" y="286301"/>
                    <a:pt x="22136" y="295537"/>
                    <a:pt x="11750" y="304800"/>
                  </a:cubicBezTo>
                  <a:cubicBezTo>
                    <a:pt x="20038" y="331306"/>
                    <a:pt x="21190" y="356655"/>
                    <a:pt x="23473" y="375139"/>
                  </a:cubicBezTo>
                  <a:cubicBezTo>
                    <a:pt x="23473" y="387496"/>
                    <a:pt x="11749" y="410308"/>
                    <a:pt x="11750" y="410308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990921404">
                    <a:custGeom>
                      <a:avLst/>
                      <a:gdLst>
                        <a:gd name="connsiteX0" fmla="*/ 23473 w 58642"/>
                        <a:gd name="connsiteY0" fmla="*/ 0 h 410308"/>
                        <a:gd name="connsiteX1" fmla="*/ 11750 w 58642"/>
                        <a:gd name="connsiteY1" fmla="*/ 117231 h 410308"/>
                        <a:gd name="connsiteX2" fmla="*/ 46919 w 58642"/>
                        <a:gd name="connsiteY2" fmla="*/ 128954 h 410308"/>
                        <a:gd name="connsiteX3" fmla="*/ 58642 w 58642"/>
                        <a:gd name="connsiteY3" fmla="*/ 164124 h 410308"/>
                        <a:gd name="connsiteX4" fmla="*/ 35196 w 58642"/>
                        <a:gd name="connsiteY4" fmla="*/ 269631 h 410308"/>
                        <a:gd name="connsiteX5" fmla="*/ 11750 w 58642"/>
                        <a:gd name="connsiteY5" fmla="*/ 304800 h 410308"/>
                        <a:gd name="connsiteX6" fmla="*/ 23473 w 58642"/>
                        <a:gd name="connsiteY6" fmla="*/ 375139 h 410308"/>
                        <a:gd name="connsiteX7" fmla="*/ 11750 w 58642"/>
                        <a:gd name="connsiteY7" fmla="*/ 410308 h 4103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8642" h="410308">
                          <a:moveTo>
                            <a:pt x="23473" y="0"/>
                          </a:moveTo>
                          <a:cubicBezTo>
                            <a:pt x="17832" y="19744"/>
                            <a:pt x="-18178" y="87303"/>
                            <a:pt x="11750" y="117231"/>
                          </a:cubicBezTo>
                          <a:cubicBezTo>
                            <a:pt x="20488" y="125969"/>
                            <a:pt x="35196" y="125046"/>
                            <a:pt x="46919" y="128954"/>
                          </a:cubicBezTo>
                          <a:cubicBezTo>
                            <a:pt x="50827" y="140677"/>
                            <a:pt x="58642" y="151767"/>
                            <a:pt x="58642" y="164124"/>
                          </a:cubicBezTo>
                          <a:cubicBezTo>
                            <a:pt x="58642" y="182134"/>
                            <a:pt x="47285" y="245453"/>
                            <a:pt x="35196" y="269631"/>
                          </a:cubicBezTo>
                          <a:cubicBezTo>
                            <a:pt x="28895" y="282233"/>
                            <a:pt x="19565" y="293077"/>
                            <a:pt x="11750" y="304800"/>
                          </a:cubicBezTo>
                          <a:cubicBezTo>
                            <a:pt x="15658" y="328246"/>
                            <a:pt x="23473" y="351369"/>
                            <a:pt x="23473" y="375139"/>
                          </a:cubicBezTo>
                          <a:cubicBezTo>
                            <a:pt x="23473" y="387496"/>
                            <a:pt x="11750" y="410308"/>
                            <a:pt x="11750" y="410308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GB" sz="10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4B3F6F6-0778-9F43-805E-1B06317FDFF5}"/>
                </a:ext>
              </a:extLst>
            </p:cNvPr>
            <p:cNvSpPr/>
            <p:nvPr/>
          </p:nvSpPr>
          <p:spPr bwMode="auto">
            <a:xfrm>
              <a:off x="5337898" y="4932135"/>
              <a:ext cx="110752" cy="538316"/>
            </a:xfrm>
            <a:custGeom>
              <a:avLst/>
              <a:gdLst>
                <a:gd name="connsiteX0" fmla="*/ 22262 w 110752"/>
                <a:gd name="connsiteY0" fmla="*/ 538316 h 538316"/>
                <a:gd name="connsiteX1" fmla="*/ 88629 w 110752"/>
                <a:gd name="connsiteY1" fmla="*/ 501445 h 538316"/>
                <a:gd name="connsiteX2" fmla="*/ 110752 w 110752"/>
                <a:gd name="connsiteY2" fmla="*/ 494071 h 538316"/>
                <a:gd name="connsiteX3" fmla="*/ 88629 w 110752"/>
                <a:gd name="connsiteY3" fmla="*/ 471948 h 538316"/>
                <a:gd name="connsiteX4" fmla="*/ 44384 w 110752"/>
                <a:gd name="connsiteY4" fmla="*/ 442451 h 538316"/>
                <a:gd name="connsiteX5" fmla="*/ 59133 w 110752"/>
                <a:gd name="connsiteY5" fmla="*/ 427703 h 538316"/>
                <a:gd name="connsiteX6" fmla="*/ 29636 w 110752"/>
                <a:gd name="connsiteY6" fmla="*/ 398206 h 538316"/>
                <a:gd name="connsiteX7" fmla="*/ 7513 w 110752"/>
                <a:gd name="connsiteY7" fmla="*/ 383458 h 538316"/>
                <a:gd name="connsiteX8" fmla="*/ 14887 w 110752"/>
                <a:gd name="connsiteY8" fmla="*/ 361335 h 538316"/>
                <a:gd name="connsiteX9" fmla="*/ 139 w 110752"/>
                <a:gd name="connsiteY9" fmla="*/ 339213 h 538316"/>
                <a:gd name="connsiteX10" fmla="*/ 51758 w 110752"/>
                <a:gd name="connsiteY10" fmla="*/ 317090 h 538316"/>
                <a:gd name="connsiteX11" fmla="*/ 59133 w 110752"/>
                <a:gd name="connsiteY11" fmla="*/ 272845 h 538316"/>
                <a:gd name="connsiteX12" fmla="*/ 81255 w 110752"/>
                <a:gd name="connsiteY12" fmla="*/ 221225 h 538316"/>
                <a:gd name="connsiteX13" fmla="*/ 96004 w 110752"/>
                <a:gd name="connsiteY13" fmla="*/ 206477 h 538316"/>
                <a:gd name="connsiteX14" fmla="*/ 73881 w 110752"/>
                <a:gd name="connsiteY14" fmla="*/ 184354 h 538316"/>
                <a:gd name="connsiteX15" fmla="*/ 51758 w 110752"/>
                <a:gd name="connsiteY15" fmla="*/ 169606 h 538316"/>
                <a:gd name="connsiteX16" fmla="*/ 59133 w 110752"/>
                <a:gd name="connsiteY16" fmla="*/ 147484 h 538316"/>
                <a:gd name="connsiteX17" fmla="*/ 37010 w 110752"/>
                <a:gd name="connsiteY17" fmla="*/ 110613 h 538316"/>
                <a:gd name="connsiteX18" fmla="*/ 44384 w 110752"/>
                <a:gd name="connsiteY18" fmla="*/ 88490 h 538316"/>
                <a:gd name="connsiteX19" fmla="*/ 29636 w 110752"/>
                <a:gd name="connsiteY19" fmla="*/ 44245 h 538316"/>
                <a:gd name="connsiteX20" fmla="*/ 66507 w 110752"/>
                <a:gd name="connsiteY20" fmla="*/ 0 h 53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0752" h="538316" extrusionOk="0">
                  <a:moveTo>
                    <a:pt x="22262" y="538316"/>
                  </a:moveTo>
                  <a:cubicBezTo>
                    <a:pt x="42161" y="524655"/>
                    <a:pt x="63933" y="513536"/>
                    <a:pt x="88629" y="501445"/>
                  </a:cubicBezTo>
                  <a:cubicBezTo>
                    <a:pt x="96266" y="498113"/>
                    <a:pt x="109910" y="501871"/>
                    <a:pt x="110752" y="494071"/>
                  </a:cubicBezTo>
                  <a:cubicBezTo>
                    <a:pt x="109784" y="484587"/>
                    <a:pt x="96765" y="479944"/>
                    <a:pt x="88629" y="471948"/>
                  </a:cubicBezTo>
                  <a:cubicBezTo>
                    <a:pt x="15339" y="421400"/>
                    <a:pt x="85435" y="482674"/>
                    <a:pt x="44384" y="442451"/>
                  </a:cubicBezTo>
                  <a:cubicBezTo>
                    <a:pt x="50882" y="437723"/>
                    <a:pt x="58171" y="433696"/>
                    <a:pt x="59133" y="427703"/>
                  </a:cubicBezTo>
                  <a:cubicBezTo>
                    <a:pt x="63768" y="400777"/>
                    <a:pt x="41835" y="407335"/>
                    <a:pt x="29636" y="398206"/>
                  </a:cubicBezTo>
                  <a:cubicBezTo>
                    <a:pt x="21543" y="392663"/>
                    <a:pt x="14216" y="389306"/>
                    <a:pt x="7513" y="383458"/>
                  </a:cubicBezTo>
                  <a:cubicBezTo>
                    <a:pt x="10728" y="376508"/>
                    <a:pt x="17007" y="369204"/>
                    <a:pt x="14887" y="361335"/>
                  </a:cubicBezTo>
                  <a:cubicBezTo>
                    <a:pt x="11229" y="352237"/>
                    <a:pt x="-295" y="348969"/>
                    <a:pt x="139" y="339213"/>
                  </a:cubicBezTo>
                  <a:cubicBezTo>
                    <a:pt x="3795" y="327263"/>
                    <a:pt x="45564" y="318919"/>
                    <a:pt x="51758" y="317090"/>
                  </a:cubicBezTo>
                  <a:cubicBezTo>
                    <a:pt x="55548" y="304394"/>
                    <a:pt x="57257" y="289117"/>
                    <a:pt x="59133" y="272845"/>
                  </a:cubicBezTo>
                  <a:cubicBezTo>
                    <a:pt x="62792" y="257762"/>
                    <a:pt x="74129" y="230669"/>
                    <a:pt x="81255" y="221225"/>
                  </a:cubicBezTo>
                  <a:cubicBezTo>
                    <a:pt x="83111" y="215769"/>
                    <a:pt x="90371" y="210899"/>
                    <a:pt x="96004" y="206477"/>
                  </a:cubicBezTo>
                  <a:cubicBezTo>
                    <a:pt x="87324" y="199010"/>
                    <a:pt x="81247" y="189712"/>
                    <a:pt x="73881" y="184354"/>
                  </a:cubicBezTo>
                  <a:cubicBezTo>
                    <a:pt x="67192" y="177055"/>
                    <a:pt x="53584" y="178691"/>
                    <a:pt x="51758" y="169606"/>
                  </a:cubicBezTo>
                  <a:cubicBezTo>
                    <a:pt x="47913" y="164102"/>
                    <a:pt x="56995" y="155095"/>
                    <a:pt x="59133" y="147484"/>
                  </a:cubicBezTo>
                  <a:cubicBezTo>
                    <a:pt x="47422" y="136468"/>
                    <a:pt x="39476" y="128295"/>
                    <a:pt x="37010" y="110613"/>
                  </a:cubicBezTo>
                  <a:cubicBezTo>
                    <a:pt x="36593" y="103502"/>
                    <a:pt x="40563" y="95937"/>
                    <a:pt x="44384" y="88490"/>
                  </a:cubicBezTo>
                  <a:cubicBezTo>
                    <a:pt x="40834" y="76446"/>
                    <a:pt x="17744" y="55712"/>
                    <a:pt x="29636" y="44245"/>
                  </a:cubicBezTo>
                  <a:cubicBezTo>
                    <a:pt x="63948" y="5551"/>
                    <a:pt x="47313" y="26868"/>
                    <a:pt x="66507" y="0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2262 w 110752"/>
                        <a:gd name="connsiteY0" fmla="*/ 538316 h 538316"/>
                        <a:gd name="connsiteX1" fmla="*/ 88629 w 110752"/>
                        <a:gd name="connsiteY1" fmla="*/ 501445 h 538316"/>
                        <a:gd name="connsiteX2" fmla="*/ 110752 w 110752"/>
                        <a:gd name="connsiteY2" fmla="*/ 494071 h 538316"/>
                        <a:gd name="connsiteX3" fmla="*/ 88629 w 110752"/>
                        <a:gd name="connsiteY3" fmla="*/ 471948 h 538316"/>
                        <a:gd name="connsiteX4" fmla="*/ 44384 w 110752"/>
                        <a:gd name="connsiteY4" fmla="*/ 442451 h 538316"/>
                        <a:gd name="connsiteX5" fmla="*/ 59133 w 110752"/>
                        <a:gd name="connsiteY5" fmla="*/ 427703 h 538316"/>
                        <a:gd name="connsiteX6" fmla="*/ 29636 w 110752"/>
                        <a:gd name="connsiteY6" fmla="*/ 398206 h 538316"/>
                        <a:gd name="connsiteX7" fmla="*/ 7513 w 110752"/>
                        <a:gd name="connsiteY7" fmla="*/ 383458 h 538316"/>
                        <a:gd name="connsiteX8" fmla="*/ 14887 w 110752"/>
                        <a:gd name="connsiteY8" fmla="*/ 361335 h 538316"/>
                        <a:gd name="connsiteX9" fmla="*/ 139 w 110752"/>
                        <a:gd name="connsiteY9" fmla="*/ 339213 h 538316"/>
                        <a:gd name="connsiteX10" fmla="*/ 51758 w 110752"/>
                        <a:gd name="connsiteY10" fmla="*/ 317090 h 538316"/>
                        <a:gd name="connsiteX11" fmla="*/ 59133 w 110752"/>
                        <a:gd name="connsiteY11" fmla="*/ 272845 h 538316"/>
                        <a:gd name="connsiteX12" fmla="*/ 81255 w 110752"/>
                        <a:gd name="connsiteY12" fmla="*/ 221225 h 538316"/>
                        <a:gd name="connsiteX13" fmla="*/ 96004 w 110752"/>
                        <a:gd name="connsiteY13" fmla="*/ 206477 h 538316"/>
                        <a:gd name="connsiteX14" fmla="*/ 73881 w 110752"/>
                        <a:gd name="connsiteY14" fmla="*/ 184354 h 538316"/>
                        <a:gd name="connsiteX15" fmla="*/ 51758 w 110752"/>
                        <a:gd name="connsiteY15" fmla="*/ 169606 h 538316"/>
                        <a:gd name="connsiteX16" fmla="*/ 59133 w 110752"/>
                        <a:gd name="connsiteY16" fmla="*/ 147484 h 538316"/>
                        <a:gd name="connsiteX17" fmla="*/ 37010 w 110752"/>
                        <a:gd name="connsiteY17" fmla="*/ 110613 h 538316"/>
                        <a:gd name="connsiteX18" fmla="*/ 44384 w 110752"/>
                        <a:gd name="connsiteY18" fmla="*/ 88490 h 538316"/>
                        <a:gd name="connsiteX19" fmla="*/ 29636 w 110752"/>
                        <a:gd name="connsiteY19" fmla="*/ 44245 h 538316"/>
                        <a:gd name="connsiteX20" fmla="*/ 66507 w 110752"/>
                        <a:gd name="connsiteY20" fmla="*/ 0 h 5383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110752" h="538316">
                          <a:moveTo>
                            <a:pt x="22262" y="538316"/>
                          </a:moveTo>
                          <a:cubicBezTo>
                            <a:pt x="44384" y="526026"/>
                            <a:pt x="65994" y="512763"/>
                            <a:pt x="88629" y="501445"/>
                          </a:cubicBezTo>
                          <a:cubicBezTo>
                            <a:pt x="95582" y="497969"/>
                            <a:pt x="110752" y="501844"/>
                            <a:pt x="110752" y="494071"/>
                          </a:cubicBezTo>
                          <a:cubicBezTo>
                            <a:pt x="110752" y="483642"/>
                            <a:pt x="97115" y="478010"/>
                            <a:pt x="88629" y="471948"/>
                          </a:cubicBezTo>
                          <a:cubicBezTo>
                            <a:pt x="26127" y="427303"/>
                            <a:pt x="83849" y="481916"/>
                            <a:pt x="44384" y="442451"/>
                          </a:cubicBezTo>
                          <a:cubicBezTo>
                            <a:pt x="49300" y="437535"/>
                            <a:pt x="57770" y="434521"/>
                            <a:pt x="59133" y="427703"/>
                          </a:cubicBezTo>
                          <a:cubicBezTo>
                            <a:pt x="64496" y="400888"/>
                            <a:pt x="43937" y="405356"/>
                            <a:pt x="29636" y="398206"/>
                          </a:cubicBezTo>
                          <a:cubicBezTo>
                            <a:pt x="21709" y="394243"/>
                            <a:pt x="14887" y="388374"/>
                            <a:pt x="7513" y="383458"/>
                          </a:cubicBezTo>
                          <a:cubicBezTo>
                            <a:pt x="9971" y="376084"/>
                            <a:pt x="16165" y="369002"/>
                            <a:pt x="14887" y="361335"/>
                          </a:cubicBezTo>
                          <a:cubicBezTo>
                            <a:pt x="13430" y="352593"/>
                            <a:pt x="-1599" y="347903"/>
                            <a:pt x="139" y="339213"/>
                          </a:cubicBezTo>
                          <a:cubicBezTo>
                            <a:pt x="2820" y="325811"/>
                            <a:pt x="45538" y="318645"/>
                            <a:pt x="51758" y="317090"/>
                          </a:cubicBezTo>
                          <a:cubicBezTo>
                            <a:pt x="54216" y="302342"/>
                            <a:pt x="55889" y="287441"/>
                            <a:pt x="59133" y="272845"/>
                          </a:cubicBezTo>
                          <a:cubicBezTo>
                            <a:pt x="62411" y="258096"/>
                            <a:pt x="73740" y="232498"/>
                            <a:pt x="81255" y="221225"/>
                          </a:cubicBezTo>
                          <a:cubicBezTo>
                            <a:pt x="85112" y="215440"/>
                            <a:pt x="91088" y="211393"/>
                            <a:pt x="96004" y="206477"/>
                          </a:cubicBezTo>
                          <a:cubicBezTo>
                            <a:pt x="88630" y="199103"/>
                            <a:pt x="81893" y="191030"/>
                            <a:pt x="73881" y="184354"/>
                          </a:cubicBezTo>
                          <a:cubicBezTo>
                            <a:pt x="67072" y="178680"/>
                            <a:pt x="55050" y="177835"/>
                            <a:pt x="51758" y="169606"/>
                          </a:cubicBezTo>
                          <a:cubicBezTo>
                            <a:pt x="48871" y="162389"/>
                            <a:pt x="56675" y="154858"/>
                            <a:pt x="59133" y="147484"/>
                          </a:cubicBezTo>
                          <a:cubicBezTo>
                            <a:pt x="47450" y="135801"/>
                            <a:pt x="37010" y="129758"/>
                            <a:pt x="37010" y="110613"/>
                          </a:cubicBezTo>
                          <a:cubicBezTo>
                            <a:pt x="37010" y="102840"/>
                            <a:pt x="41926" y="95864"/>
                            <a:pt x="44384" y="88490"/>
                          </a:cubicBezTo>
                          <a:cubicBezTo>
                            <a:pt x="39468" y="73742"/>
                            <a:pt x="18643" y="55238"/>
                            <a:pt x="29636" y="44245"/>
                          </a:cubicBezTo>
                          <a:cubicBezTo>
                            <a:pt x="63019" y="10862"/>
                            <a:pt x="52914" y="27185"/>
                            <a:pt x="66507" y="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05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1CA797E-A575-AF44-B29C-ADCDE5D8EFB3}"/>
                </a:ext>
              </a:extLst>
            </p:cNvPr>
            <p:cNvSpPr/>
            <p:nvPr/>
          </p:nvSpPr>
          <p:spPr bwMode="auto">
            <a:xfrm>
              <a:off x="5830531" y="5112675"/>
              <a:ext cx="91532" cy="387644"/>
            </a:xfrm>
            <a:custGeom>
              <a:avLst/>
              <a:gdLst>
                <a:gd name="connsiteX0" fmla="*/ 18398 w 91532"/>
                <a:gd name="connsiteY0" fmla="*/ 387644 h 387644"/>
                <a:gd name="connsiteX1" fmla="*/ 73248 w 91532"/>
                <a:gd name="connsiteY1" fmla="*/ 361093 h 387644"/>
                <a:gd name="connsiteX2" fmla="*/ 91532 w 91532"/>
                <a:gd name="connsiteY2" fmla="*/ 355782 h 387644"/>
                <a:gd name="connsiteX3" fmla="*/ 73248 w 91532"/>
                <a:gd name="connsiteY3" fmla="*/ 339852 h 387644"/>
                <a:gd name="connsiteX4" fmla="*/ 36681 w 91532"/>
                <a:gd name="connsiteY4" fmla="*/ 318611 h 387644"/>
                <a:gd name="connsiteX5" fmla="*/ 48871 w 91532"/>
                <a:gd name="connsiteY5" fmla="*/ 307991 h 387644"/>
                <a:gd name="connsiteX6" fmla="*/ 24492 w 91532"/>
                <a:gd name="connsiteY6" fmla="*/ 286750 h 387644"/>
                <a:gd name="connsiteX7" fmla="*/ 6209 w 91532"/>
                <a:gd name="connsiteY7" fmla="*/ 276129 h 387644"/>
                <a:gd name="connsiteX8" fmla="*/ 12303 w 91532"/>
                <a:gd name="connsiteY8" fmla="*/ 260199 h 387644"/>
                <a:gd name="connsiteX9" fmla="*/ 114 w 91532"/>
                <a:gd name="connsiteY9" fmla="*/ 244268 h 387644"/>
                <a:gd name="connsiteX10" fmla="*/ 42775 w 91532"/>
                <a:gd name="connsiteY10" fmla="*/ 228338 h 387644"/>
                <a:gd name="connsiteX11" fmla="*/ 48871 w 91532"/>
                <a:gd name="connsiteY11" fmla="*/ 196477 h 387644"/>
                <a:gd name="connsiteX12" fmla="*/ 67153 w 91532"/>
                <a:gd name="connsiteY12" fmla="*/ 159305 h 387644"/>
                <a:gd name="connsiteX13" fmla="*/ 79343 w 91532"/>
                <a:gd name="connsiteY13" fmla="*/ 148685 h 387644"/>
                <a:gd name="connsiteX14" fmla="*/ 61059 w 91532"/>
                <a:gd name="connsiteY14" fmla="*/ 132754 h 387644"/>
                <a:gd name="connsiteX15" fmla="*/ 42775 w 91532"/>
                <a:gd name="connsiteY15" fmla="*/ 122134 h 387644"/>
                <a:gd name="connsiteX16" fmla="*/ 48871 w 91532"/>
                <a:gd name="connsiteY16" fmla="*/ 106203 h 387644"/>
                <a:gd name="connsiteX17" fmla="*/ 30587 w 91532"/>
                <a:gd name="connsiteY17" fmla="*/ 79652 h 387644"/>
                <a:gd name="connsiteX18" fmla="*/ 36681 w 91532"/>
                <a:gd name="connsiteY18" fmla="*/ 63722 h 387644"/>
                <a:gd name="connsiteX19" fmla="*/ 24492 w 91532"/>
                <a:gd name="connsiteY19" fmla="*/ 31861 h 387644"/>
                <a:gd name="connsiteX20" fmla="*/ 54965 w 91532"/>
                <a:gd name="connsiteY20" fmla="*/ 0 h 38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532" h="387644" extrusionOk="0">
                  <a:moveTo>
                    <a:pt x="18398" y="387644"/>
                  </a:moveTo>
                  <a:cubicBezTo>
                    <a:pt x="33138" y="376608"/>
                    <a:pt x="53568" y="369608"/>
                    <a:pt x="73248" y="361093"/>
                  </a:cubicBezTo>
                  <a:cubicBezTo>
                    <a:pt x="80603" y="358928"/>
                    <a:pt x="91231" y="361390"/>
                    <a:pt x="91532" y="355782"/>
                  </a:cubicBezTo>
                  <a:cubicBezTo>
                    <a:pt x="91023" y="348769"/>
                    <a:pt x="80013" y="345590"/>
                    <a:pt x="73248" y="339852"/>
                  </a:cubicBezTo>
                  <a:cubicBezTo>
                    <a:pt x="17886" y="305675"/>
                    <a:pt x="75504" y="349996"/>
                    <a:pt x="36681" y="318611"/>
                  </a:cubicBezTo>
                  <a:cubicBezTo>
                    <a:pt x="41638" y="315177"/>
                    <a:pt x="48014" y="312344"/>
                    <a:pt x="48871" y="307991"/>
                  </a:cubicBezTo>
                  <a:cubicBezTo>
                    <a:pt x="51877" y="288463"/>
                    <a:pt x="34385" y="293712"/>
                    <a:pt x="24492" y="286750"/>
                  </a:cubicBezTo>
                  <a:cubicBezTo>
                    <a:pt x="17816" y="282704"/>
                    <a:pt x="11380" y="280953"/>
                    <a:pt x="6209" y="276129"/>
                  </a:cubicBezTo>
                  <a:cubicBezTo>
                    <a:pt x="9392" y="271464"/>
                    <a:pt x="14290" y="265944"/>
                    <a:pt x="12303" y="260199"/>
                  </a:cubicBezTo>
                  <a:cubicBezTo>
                    <a:pt x="9475" y="253640"/>
                    <a:pt x="11" y="251616"/>
                    <a:pt x="114" y="244268"/>
                  </a:cubicBezTo>
                  <a:cubicBezTo>
                    <a:pt x="3132" y="235812"/>
                    <a:pt x="37726" y="230395"/>
                    <a:pt x="42775" y="228338"/>
                  </a:cubicBezTo>
                  <a:cubicBezTo>
                    <a:pt x="45600" y="218938"/>
                    <a:pt x="47110" y="208115"/>
                    <a:pt x="48871" y="196477"/>
                  </a:cubicBezTo>
                  <a:cubicBezTo>
                    <a:pt x="52711" y="184866"/>
                    <a:pt x="61516" y="164728"/>
                    <a:pt x="67153" y="159305"/>
                  </a:cubicBezTo>
                  <a:cubicBezTo>
                    <a:pt x="70063" y="155185"/>
                    <a:pt x="74329" y="151569"/>
                    <a:pt x="79343" y="148685"/>
                  </a:cubicBezTo>
                  <a:cubicBezTo>
                    <a:pt x="71522" y="143252"/>
                    <a:pt x="67200" y="136580"/>
                    <a:pt x="61059" y="132754"/>
                  </a:cubicBezTo>
                  <a:cubicBezTo>
                    <a:pt x="55453" y="128390"/>
                    <a:pt x="44606" y="128578"/>
                    <a:pt x="42775" y="122134"/>
                  </a:cubicBezTo>
                  <a:cubicBezTo>
                    <a:pt x="39635" y="118285"/>
                    <a:pt x="47455" y="111972"/>
                    <a:pt x="48871" y="106203"/>
                  </a:cubicBezTo>
                  <a:cubicBezTo>
                    <a:pt x="39167" y="98920"/>
                    <a:pt x="30996" y="93196"/>
                    <a:pt x="30587" y="79652"/>
                  </a:cubicBezTo>
                  <a:cubicBezTo>
                    <a:pt x="29713" y="75443"/>
                    <a:pt x="33784" y="69078"/>
                    <a:pt x="36681" y="63722"/>
                  </a:cubicBezTo>
                  <a:cubicBezTo>
                    <a:pt x="33002" y="53861"/>
                    <a:pt x="13770" y="40640"/>
                    <a:pt x="24492" y="31861"/>
                  </a:cubicBezTo>
                  <a:cubicBezTo>
                    <a:pt x="52820" y="3599"/>
                    <a:pt x="41982" y="19477"/>
                    <a:pt x="54965" y="0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2262 w 110752"/>
                        <a:gd name="connsiteY0" fmla="*/ 538316 h 538316"/>
                        <a:gd name="connsiteX1" fmla="*/ 88629 w 110752"/>
                        <a:gd name="connsiteY1" fmla="*/ 501445 h 538316"/>
                        <a:gd name="connsiteX2" fmla="*/ 110752 w 110752"/>
                        <a:gd name="connsiteY2" fmla="*/ 494071 h 538316"/>
                        <a:gd name="connsiteX3" fmla="*/ 88629 w 110752"/>
                        <a:gd name="connsiteY3" fmla="*/ 471948 h 538316"/>
                        <a:gd name="connsiteX4" fmla="*/ 44384 w 110752"/>
                        <a:gd name="connsiteY4" fmla="*/ 442451 h 538316"/>
                        <a:gd name="connsiteX5" fmla="*/ 59133 w 110752"/>
                        <a:gd name="connsiteY5" fmla="*/ 427703 h 538316"/>
                        <a:gd name="connsiteX6" fmla="*/ 29636 w 110752"/>
                        <a:gd name="connsiteY6" fmla="*/ 398206 h 538316"/>
                        <a:gd name="connsiteX7" fmla="*/ 7513 w 110752"/>
                        <a:gd name="connsiteY7" fmla="*/ 383458 h 538316"/>
                        <a:gd name="connsiteX8" fmla="*/ 14887 w 110752"/>
                        <a:gd name="connsiteY8" fmla="*/ 361335 h 538316"/>
                        <a:gd name="connsiteX9" fmla="*/ 139 w 110752"/>
                        <a:gd name="connsiteY9" fmla="*/ 339213 h 538316"/>
                        <a:gd name="connsiteX10" fmla="*/ 51758 w 110752"/>
                        <a:gd name="connsiteY10" fmla="*/ 317090 h 538316"/>
                        <a:gd name="connsiteX11" fmla="*/ 59133 w 110752"/>
                        <a:gd name="connsiteY11" fmla="*/ 272845 h 538316"/>
                        <a:gd name="connsiteX12" fmla="*/ 81255 w 110752"/>
                        <a:gd name="connsiteY12" fmla="*/ 221225 h 538316"/>
                        <a:gd name="connsiteX13" fmla="*/ 96004 w 110752"/>
                        <a:gd name="connsiteY13" fmla="*/ 206477 h 538316"/>
                        <a:gd name="connsiteX14" fmla="*/ 73881 w 110752"/>
                        <a:gd name="connsiteY14" fmla="*/ 184354 h 538316"/>
                        <a:gd name="connsiteX15" fmla="*/ 51758 w 110752"/>
                        <a:gd name="connsiteY15" fmla="*/ 169606 h 538316"/>
                        <a:gd name="connsiteX16" fmla="*/ 59133 w 110752"/>
                        <a:gd name="connsiteY16" fmla="*/ 147484 h 538316"/>
                        <a:gd name="connsiteX17" fmla="*/ 37010 w 110752"/>
                        <a:gd name="connsiteY17" fmla="*/ 110613 h 538316"/>
                        <a:gd name="connsiteX18" fmla="*/ 44384 w 110752"/>
                        <a:gd name="connsiteY18" fmla="*/ 88490 h 538316"/>
                        <a:gd name="connsiteX19" fmla="*/ 29636 w 110752"/>
                        <a:gd name="connsiteY19" fmla="*/ 44245 h 538316"/>
                        <a:gd name="connsiteX20" fmla="*/ 66507 w 110752"/>
                        <a:gd name="connsiteY20" fmla="*/ 0 h 5383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110752" h="538316">
                          <a:moveTo>
                            <a:pt x="22262" y="538316"/>
                          </a:moveTo>
                          <a:cubicBezTo>
                            <a:pt x="44384" y="526026"/>
                            <a:pt x="65994" y="512763"/>
                            <a:pt x="88629" y="501445"/>
                          </a:cubicBezTo>
                          <a:cubicBezTo>
                            <a:pt x="95582" y="497969"/>
                            <a:pt x="110752" y="501844"/>
                            <a:pt x="110752" y="494071"/>
                          </a:cubicBezTo>
                          <a:cubicBezTo>
                            <a:pt x="110752" y="483642"/>
                            <a:pt x="97115" y="478010"/>
                            <a:pt x="88629" y="471948"/>
                          </a:cubicBezTo>
                          <a:cubicBezTo>
                            <a:pt x="26127" y="427303"/>
                            <a:pt x="83849" y="481916"/>
                            <a:pt x="44384" y="442451"/>
                          </a:cubicBezTo>
                          <a:cubicBezTo>
                            <a:pt x="49300" y="437535"/>
                            <a:pt x="57770" y="434521"/>
                            <a:pt x="59133" y="427703"/>
                          </a:cubicBezTo>
                          <a:cubicBezTo>
                            <a:pt x="64496" y="400888"/>
                            <a:pt x="43937" y="405356"/>
                            <a:pt x="29636" y="398206"/>
                          </a:cubicBezTo>
                          <a:cubicBezTo>
                            <a:pt x="21709" y="394243"/>
                            <a:pt x="14887" y="388374"/>
                            <a:pt x="7513" y="383458"/>
                          </a:cubicBezTo>
                          <a:cubicBezTo>
                            <a:pt x="9971" y="376084"/>
                            <a:pt x="16165" y="369002"/>
                            <a:pt x="14887" y="361335"/>
                          </a:cubicBezTo>
                          <a:cubicBezTo>
                            <a:pt x="13430" y="352593"/>
                            <a:pt x="-1599" y="347903"/>
                            <a:pt x="139" y="339213"/>
                          </a:cubicBezTo>
                          <a:cubicBezTo>
                            <a:pt x="2820" y="325811"/>
                            <a:pt x="45538" y="318645"/>
                            <a:pt x="51758" y="317090"/>
                          </a:cubicBezTo>
                          <a:cubicBezTo>
                            <a:pt x="54216" y="302342"/>
                            <a:pt x="55889" y="287441"/>
                            <a:pt x="59133" y="272845"/>
                          </a:cubicBezTo>
                          <a:cubicBezTo>
                            <a:pt x="62411" y="258096"/>
                            <a:pt x="73740" y="232498"/>
                            <a:pt x="81255" y="221225"/>
                          </a:cubicBezTo>
                          <a:cubicBezTo>
                            <a:pt x="85112" y="215440"/>
                            <a:pt x="91088" y="211393"/>
                            <a:pt x="96004" y="206477"/>
                          </a:cubicBezTo>
                          <a:cubicBezTo>
                            <a:pt x="88630" y="199103"/>
                            <a:pt x="81893" y="191030"/>
                            <a:pt x="73881" y="184354"/>
                          </a:cubicBezTo>
                          <a:cubicBezTo>
                            <a:pt x="67072" y="178680"/>
                            <a:pt x="55050" y="177835"/>
                            <a:pt x="51758" y="169606"/>
                          </a:cubicBezTo>
                          <a:cubicBezTo>
                            <a:pt x="48871" y="162389"/>
                            <a:pt x="56675" y="154858"/>
                            <a:pt x="59133" y="147484"/>
                          </a:cubicBezTo>
                          <a:cubicBezTo>
                            <a:pt x="47450" y="135801"/>
                            <a:pt x="37010" y="129758"/>
                            <a:pt x="37010" y="110613"/>
                          </a:cubicBezTo>
                          <a:cubicBezTo>
                            <a:pt x="37010" y="102840"/>
                            <a:pt x="41926" y="95864"/>
                            <a:pt x="44384" y="88490"/>
                          </a:cubicBezTo>
                          <a:cubicBezTo>
                            <a:pt x="39468" y="73742"/>
                            <a:pt x="18643" y="55238"/>
                            <a:pt x="29636" y="44245"/>
                          </a:cubicBezTo>
                          <a:cubicBezTo>
                            <a:pt x="63019" y="10862"/>
                            <a:pt x="52914" y="27185"/>
                            <a:pt x="66507" y="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05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37422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 bwMode="auto">
          <a:xfrm>
            <a:off x="495300" y="476672"/>
            <a:ext cx="8913681" cy="9393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dirty="0"/>
              <a:t>Generic Code Smells Checklist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 bwMode="auto">
          <a:xfrm>
            <a:off x="495300" y="1484784"/>
            <a:ext cx="8572500" cy="10081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sz="2400" dirty="0">
                <a:cs typeface="Arial" panose="020B0604020202020204" pitchFamily="34" charset="0"/>
              </a:rPr>
              <a:t>Code smell is any symptom in source code that </a:t>
            </a:r>
            <a:r>
              <a:rPr lang="en-US" sz="2400" i="1" dirty="0">
                <a:cs typeface="Arial" panose="020B0604020202020204" pitchFamily="34" charset="0"/>
              </a:rPr>
              <a:t>possibly</a:t>
            </a:r>
            <a:r>
              <a:rPr lang="en-US" sz="2400" dirty="0">
                <a:cs typeface="Arial" panose="020B0604020202020204" pitchFamily="34" charset="0"/>
              </a:rPr>
              <a:t> indicates a deeper problem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65890" y="2852936"/>
          <a:ext cx="8572500" cy="323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Smell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Bloaters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Long Method / Function</a:t>
                      </a:r>
                    </a:p>
                    <a:p>
                      <a:r>
                        <a:rPr lang="en-US" sz="1600" dirty="0"/>
                        <a:t>Large Class</a:t>
                      </a:r>
                    </a:p>
                    <a:p>
                      <a:r>
                        <a:rPr lang="en-US" sz="1600" dirty="0"/>
                        <a:t>Long Parameter List</a:t>
                      </a:r>
                    </a:p>
                    <a:p>
                      <a:r>
                        <a:rPr lang="en-US" sz="1600" dirty="0"/>
                        <a:t>Primitive Data Type Obsession</a:t>
                      </a:r>
                    </a:p>
                    <a:p>
                      <a:r>
                        <a:rPr lang="en-US" sz="1600" dirty="0"/>
                        <a:t>Data Clumps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Object-Oriented Abusers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God object</a:t>
                      </a:r>
                    </a:p>
                    <a:p>
                      <a:r>
                        <a:rPr lang="en-US" sz="1600" dirty="0"/>
                        <a:t>Temporary Field</a:t>
                      </a:r>
                    </a:p>
                    <a:p>
                      <a:r>
                        <a:rPr lang="en-US" sz="1600" dirty="0"/>
                        <a:t>Refused Bequest</a:t>
                      </a:r>
                    </a:p>
                    <a:p>
                      <a:r>
                        <a:rPr lang="en-US" sz="1600" dirty="0"/>
                        <a:t>Alternate Class with Different Interface</a:t>
                      </a:r>
                    </a:p>
                    <a:p>
                      <a:r>
                        <a:rPr lang="en-US" sz="1600" dirty="0"/>
                        <a:t>Parallel Inheritance Hierarchies</a:t>
                      </a:r>
                    </a:p>
                    <a:p>
                      <a:r>
                        <a:rPr lang="en-US" sz="1600" dirty="0"/>
                        <a:t>Data class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A3F8B5-D1B6-3F4D-A6CB-8E46AD45444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44F514-8DBB-0A44-892B-D8073CB532D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62B6-20DB-6741-95A7-F2D8C3D6E2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A92B8D-C6EA-2A40-837F-D454932F8D41}"/>
              </a:ext>
            </a:extLst>
          </p:cNvPr>
          <p:cNvGrpSpPr/>
          <p:nvPr/>
        </p:nvGrpSpPr>
        <p:grpSpPr>
          <a:xfrm>
            <a:off x="8315606" y="189371"/>
            <a:ext cx="1303314" cy="864096"/>
            <a:chOff x="4953000" y="4932135"/>
            <a:chExt cx="1846594" cy="1245657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3D73E745-AFF9-E647-A9A0-2EA4F156736D}"/>
                </a:ext>
              </a:extLst>
            </p:cNvPr>
            <p:cNvSpPr/>
            <p:nvPr/>
          </p:nvSpPr>
          <p:spPr bwMode="auto">
            <a:xfrm>
              <a:off x="5512297" y="5673736"/>
              <a:ext cx="1287297" cy="50405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05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C9FAFC14-D497-CC4F-8D54-8A6D51F6658D}"/>
                </a:ext>
              </a:extLst>
            </p:cNvPr>
            <p:cNvSpPr/>
            <p:nvPr/>
          </p:nvSpPr>
          <p:spPr bwMode="auto">
            <a:xfrm rot="10800000">
              <a:off x="5232649" y="5572093"/>
              <a:ext cx="1287297" cy="504056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05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FF0E9B78-171A-0043-B899-D09450E17AE7}"/>
                </a:ext>
              </a:extLst>
            </p:cNvPr>
            <p:cNvSpPr/>
            <p:nvPr/>
          </p:nvSpPr>
          <p:spPr bwMode="auto">
            <a:xfrm>
              <a:off x="4953000" y="5414313"/>
              <a:ext cx="1287297" cy="504056"/>
            </a:xfrm>
            <a:prstGeom prst="parallelogram">
              <a:avLst/>
            </a:prstGeom>
            <a:solidFill>
              <a:srgbClr val="C8CD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lang="en-GB" sz="700" dirty="0"/>
                <a:t>d</a:t>
              </a:r>
              <a:r>
                <a:rPr kumimoji="0" lang="en-GB" sz="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rPr>
                <a:t>ef add(x: Int): Int = {</a:t>
              </a: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44F30F-1633-9545-8996-A77B4D9F2A9F}"/>
                </a:ext>
              </a:extLst>
            </p:cNvPr>
            <p:cNvSpPr/>
            <p:nvPr/>
          </p:nvSpPr>
          <p:spPr bwMode="auto">
            <a:xfrm>
              <a:off x="5160042" y="5184873"/>
              <a:ext cx="58642" cy="410308"/>
            </a:xfrm>
            <a:custGeom>
              <a:avLst/>
              <a:gdLst>
                <a:gd name="connsiteX0" fmla="*/ 23473 w 58642"/>
                <a:gd name="connsiteY0" fmla="*/ 0 h 410308"/>
                <a:gd name="connsiteX1" fmla="*/ 11750 w 58642"/>
                <a:gd name="connsiteY1" fmla="*/ 117231 h 410308"/>
                <a:gd name="connsiteX2" fmla="*/ 46919 w 58642"/>
                <a:gd name="connsiteY2" fmla="*/ 128954 h 410308"/>
                <a:gd name="connsiteX3" fmla="*/ 58642 w 58642"/>
                <a:gd name="connsiteY3" fmla="*/ 164124 h 410308"/>
                <a:gd name="connsiteX4" fmla="*/ 35196 w 58642"/>
                <a:gd name="connsiteY4" fmla="*/ 269631 h 410308"/>
                <a:gd name="connsiteX5" fmla="*/ 11750 w 58642"/>
                <a:gd name="connsiteY5" fmla="*/ 304800 h 410308"/>
                <a:gd name="connsiteX6" fmla="*/ 23473 w 58642"/>
                <a:gd name="connsiteY6" fmla="*/ 375139 h 410308"/>
                <a:gd name="connsiteX7" fmla="*/ 11750 w 58642"/>
                <a:gd name="connsiteY7" fmla="*/ 410308 h 41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42" h="410308" extrusionOk="0">
                  <a:moveTo>
                    <a:pt x="23473" y="0"/>
                  </a:moveTo>
                  <a:cubicBezTo>
                    <a:pt x="25750" y="29602"/>
                    <a:pt x="-10863" y="77807"/>
                    <a:pt x="11750" y="117231"/>
                  </a:cubicBezTo>
                  <a:cubicBezTo>
                    <a:pt x="20823" y="125983"/>
                    <a:pt x="32767" y="124079"/>
                    <a:pt x="46919" y="128954"/>
                  </a:cubicBezTo>
                  <a:cubicBezTo>
                    <a:pt x="50153" y="137700"/>
                    <a:pt x="57363" y="149087"/>
                    <a:pt x="58642" y="164124"/>
                  </a:cubicBezTo>
                  <a:cubicBezTo>
                    <a:pt x="58970" y="179963"/>
                    <a:pt x="51282" y="241683"/>
                    <a:pt x="35196" y="269631"/>
                  </a:cubicBezTo>
                  <a:cubicBezTo>
                    <a:pt x="28181" y="282316"/>
                    <a:pt x="19748" y="293819"/>
                    <a:pt x="11750" y="304800"/>
                  </a:cubicBezTo>
                  <a:cubicBezTo>
                    <a:pt x="14678" y="325775"/>
                    <a:pt x="21571" y="348254"/>
                    <a:pt x="23473" y="375139"/>
                  </a:cubicBezTo>
                  <a:cubicBezTo>
                    <a:pt x="23474" y="387496"/>
                    <a:pt x="11750" y="410308"/>
                    <a:pt x="11750" y="410308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23473 w 58642"/>
                        <a:gd name="connsiteY0" fmla="*/ 0 h 410308"/>
                        <a:gd name="connsiteX1" fmla="*/ 11750 w 58642"/>
                        <a:gd name="connsiteY1" fmla="*/ 117231 h 410308"/>
                        <a:gd name="connsiteX2" fmla="*/ 46919 w 58642"/>
                        <a:gd name="connsiteY2" fmla="*/ 128954 h 410308"/>
                        <a:gd name="connsiteX3" fmla="*/ 58642 w 58642"/>
                        <a:gd name="connsiteY3" fmla="*/ 164124 h 410308"/>
                        <a:gd name="connsiteX4" fmla="*/ 35196 w 58642"/>
                        <a:gd name="connsiteY4" fmla="*/ 269631 h 410308"/>
                        <a:gd name="connsiteX5" fmla="*/ 11750 w 58642"/>
                        <a:gd name="connsiteY5" fmla="*/ 304800 h 410308"/>
                        <a:gd name="connsiteX6" fmla="*/ 23473 w 58642"/>
                        <a:gd name="connsiteY6" fmla="*/ 375139 h 410308"/>
                        <a:gd name="connsiteX7" fmla="*/ 11750 w 58642"/>
                        <a:gd name="connsiteY7" fmla="*/ 410308 h 4103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8642" h="410308">
                          <a:moveTo>
                            <a:pt x="23473" y="0"/>
                          </a:moveTo>
                          <a:cubicBezTo>
                            <a:pt x="17832" y="19744"/>
                            <a:pt x="-18178" y="87303"/>
                            <a:pt x="11750" y="117231"/>
                          </a:cubicBezTo>
                          <a:cubicBezTo>
                            <a:pt x="20488" y="125969"/>
                            <a:pt x="35196" y="125046"/>
                            <a:pt x="46919" y="128954"/>
                          </a:cubicBezTo>
                          <a:cubicBezTo>
                            <a:pt x="50827" y="140677"/>
                            <a:pt x="58642" y="151767"/>
                            <a:pt x="58642" y="164124"/>
                          </a:cubicBezTo>
                          <a:cubicBezTo>
                            <a:pt x="58642" y="182134"/>
                            <a:pt x="47285" y="245453"/>
                            <a:pt x="35196" y="269631"/>
                          </a:cubicBezTo>
                          <a:cubicBezTo>
                            <a:pt x="28895" y="282233"/>
                            <a:pt x="19565" y="293077"/>
                            <a:pt x="11750" y="304800"/>
                          </a:cubicBezTo>
                          <a:cubicBezTo>
                            <a:pt x="15658" y="328246"/>
                            <a:pt x="23473" y="351369"/>
                            <a:pt x="23473" y="375139"/>
                          </a:cubicBezTo>
                          <a:cubicBezTo>
                            <a:pt x="23473" y="387496"/>
                            <a:pt x="11750" y="410308"/>
                            <a:pt x="11750" y="410308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GB" sz="10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CCD4238-8A85-4A43-BA0B-18F3D8B9361D}"/>
                </a:ext>
              </a:extLst>
            </p:cNvPr>
            <p:cNvSpPr/>
            <p:nvPr/>
          </p:nvSpPr>
          <p:spPr bwMode="auto">
            <a:xfrm>
              <a:off x="5585186" y="5121748"/>
              <a:ext cx="58642" cy="410308"/>
            </a:xfrm>
            <a:custGeom>
              <a:avLst/>
              <a:gdLst>
                <a:gd name="connsiteX0" fmla="*/ 23473 w 58642"/>
                <a:gd name="connsiteY0" fmla="*/ 0 h 410308"/>
                <a:gd name="connsiteX1" fmla="*/ 11750 w 58642"/>
                <a:gd name="connsiteY1" fmla="*/ 117231 h 410308"/>
                <a:gd name="connsiteX2" fmla="*/ 46919 w 58642"/>
                <a:gd name="connsiteY2" fmla="*/ 128954 h 410308"/>
                <a:gd name="connsiteX3" fmla="*/ 58642 w 58642"/>
                <a:gd name="connsiteY3" fmla="*/ 164124 h 410308"/>
                <a:gd name="connsiteX4" fmla="*/ 35196 w 58642"/>
                <a:gd name="connsiteY4" fmla="*/ 269631 h 410308"/>
                <a:gd name="connsiteX5" fmla="*/ 11750 w 58642"/>
                <a:gd name="connsiteY5" fmla="*/ 304800 h 410308"/>
                <a:gd name="connsiteX6" fmla="*/ 23473 w 58642"/>
                <a:gd name="connsiteY6" fmla="*/ 375139 h 410308"/>
                <a:gd name="connsiteX7" fmla="*/ 11750 w 58642"/>
                <a:gd name="connsiteY7" fmla="*/ 410308 h 41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42" h="410308" extrusionOk="0">
                  <a:moveTo>
                    <a:pt x="23473" y="0"/>
                  </a:moveTo>
                  <a:cubicBezTo>
                    <a:pt x="19191" y="27289"/>
                    <a:pt x="-17487" y="86472"/>
                    <a:pt x="11750" y="117231"/>
                  </a:cubicBezTo>
                  <a:cubicBezTo>
                    <a:pt x="21810" y="125182"/>
                    <a:pt x="33534" y="125716"/>
                    <a:pt x="46919" y="128954"/>
                  </a:cubicBezTo>
                  <a:cubicBezTo>
                    <a:pt x="49731" y="144044"/>
                    <a:pt x="61357" y="149289"/>
                    <a:pt x="58642" y="164124"/>
                  </a:cubicBezTo>
                  <a:cubicBezTo>
                    <a:pt x="52771" y="180504"/>
                    <a:pt x="39695" y="243284"/>
                    <a:pt x="35196" y="269631"/>
                  </a:cubicBezTo>
                  <a:cubicBezTo>
                    <a:pt x="27877" y="286301"/>
                    <a:pt x="22136" y="295537"/>
                    <a:pt x="11750" y="304800"/>
                  </a:cubicBezTo>
                  <a:cubicBezTo>
                    <a:pt x="20038" y="331306"/>
                    <a:pt x="21190" y="356655"/>
                    <a:pt x="23473" y="375139"/>
                  </a:cubicBezTo>
                  <a:cubicBezTo>
                    <a:pt x="23473" y="387496"/>
                    <a:pt x="11749" y="410308"/>
                    <a:pt x="11750" y="410308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990921404">
                    <a:custGeom>
                      <a:avLst/>
                      <a:gdLst>
                        <a:gd name="connsiteX0" fmla="*/ 23473 w 58642"/>
                        <a:gd name="connsiteY0" fmla="*/ 0 h 410308"/>
                        <a:gd name="connsiteX1" fmla="*/ 11750 w 58642"/>
                        <a:gd name="connsiteY1" fmla="*/ 117231 h 410308"/>
                        <a:gd name="connsiteX2" fmla="*/ 46919 w 58642"/>
                        <a:gd name="connsiteY2" fmla="*/ 128954 h 410308"/>
                        <a:gd name="connsiteX3" fmla="*/ 58642 w 58642"/>
                        <a:gd name="connsiteY3" fmla="*/ 164124 h 410308"/>
                        <a:gd name="connsiteX4" fmla="*/ 35196 w 58642"/>
                        <a:gd name="connsiteY4" fmla="*/ 269631 h 410308"/>
                        <a:gd name="connsiteX5" fmla="*/ 11750 w 58642"/>
                        <a:gd name="connsiteY5" fmla="*/ 304800 h 410308"/>
                        <a:gd name="connsiteX6" fmla="*/ 23473 w 58642"/>
                        <a:gd name="connsiteY6" fmla="*/ 375139 h 410308"/>
                        <a:gd name="connsiteX7" fmla="*/ 11750 w 58642"/>
                        <a:gd name="connsiteY7" fmla="*/ 410308 h 4103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8642" h="410308">
                          <a:moveTo>
                            <a:pt x="23473" y="0"/>
                          </a:moveTo>
                          <a:cubicBezTo>
                            <a:pt x="17832" y="19744"/>
                            <a:pt x="-18178" y="87303"/>
                            <a:pt x="11750" y="117231"/>
                          </a:cubicBezTo>
                          <a:cubicBezTo>
                            <a:pt x="20488" y="125969"/>
                            <a:pt x="35196" y="125046"/>
                            <a:pt x="46919" y="128954"/>
                          </a:cubicBezTo>
                          <a:cubicBezTo>
                            <a:pt x="50827" y="140677"/>
                            <a:pt x="58642" y="151767"/>
                            <a:pt x="58642" y="164124"/>
                          </a:cubicBezTo>
                          <a:cubicBezTo>
                            <a:pt x="58642" y="182134"/>
                            <a:pt x="47285" y="245453"/>
                            <a:pt x="35196" y="269631"/>
                          </a:cubicBezTo>
                          <a:cubicBezTo>
                            <a:pt x="28895" y="282233"/>
                            <a:pt x="19565" y="293077"/>
                            <a:pt x="11750" y="304800"/>
                          </a:cubicBezTo>
                          <a:cubicBezTo>
                            <a:pt x="15658" y="328246"/>
                            <a:pt x="23473" y="351369"/>
                            <a:pt x="23473" y="375139"/>
                          </a:cubicBezTo>
                          <a:cubicBezTo>
                            <a:pt x="23473" y="387496"/>
                            <a:pt x="11750" y="410308"/>
                            <a:pt x="11750" y="410308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GB" sz="10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9D50BC7-457E-4644-A30A-89D70DBCCDBA}"/>
                </a:ext>
              </a:extLst>
            </p:cNvPr>
            <p:cNvSpPr/>
            <p:nvPr/>
          </p:nvSpPr>
          <p:spPr bwMode="auto">
            <a:xfrm>
              <a:off x="5337898" y="4932135"/>
              <a:ext cx="110752" cy="538316"/>
            </a:xfrm>
            <a:custGeom>
              <a:avLst/>
              <a:gdLst>
                <a:gd name="connsiteX0" fmla="*/ 22262 w 110752"/>
                <a:gd name="connsiteY0" fmla="*/ 538316 h 538316"/>
                <a:gd name="connsiteX1" fmla="*/ 88629 w 110752"/>
                <a:gd name="connsiteY1" fmla="*/ 501445 h 538316"/>
                <a:gd name="connsiteX2" fmla="*/ 110752 w 110752"/>
                <a:gd name="connsiteY2" fmla="*/ 494071 h 538316"/>
                <a:gd name="connsiteX3" fmla="*/ 88629 w 110752"/>
                <a:gd name="connsiteY3" fmla="*/ 471948 h 538316"/>
                <a:gd name="connsiteX4" fmla="*/ 44384 w 110752"/>
                <a:gd name="connsiteY4" fmla="*/ 442451 h 538316"/>
                <a:gd name="connsiteX5" fmla="*/ 59133 w 110752"/>
                <a:gd name="connsiteY5" fmla="*/ 427703 h 538316"/>
                <a:gd name="connsiteX6" fmla="*/ 29636 w 110752"/>
                <a:gd name="connsiteY6" fmla="*/ 398206 h 538316"/>
                <a:gd name="connsiteX7" fmla="*/ 7513 w 110752"/>
                <a:gd name="connsiteY7" fmla="*/ 383458 h 538316"/>
                <a:gd name="connsiteX8" fmla="*/ 14887 w 110752"/>
                <a:gd name="connsiteY8" fmla="*/ 361335 h 538316"/>
                <a:gd name="connsiteX9" fmla="*/ 139 w 110752"/>
                <a:gd name="connsiteY9" fmla="*/ 339213 h 538316"/>
                <a:gd name="connsiteX10" fmla="*/ 51758 w 110752"/>
                <a:gd name="connsiteY10" fmla="*/ 317090 h 538316"/>
                <a:gd name="connsiteX11" fmla="*/ 59133 w 110752"/>
                <a:gd name="connsiteY11" fmla="*/ 272845 h 538316"/>
                <a:gd name="connsiteX12" fmla="*/ 81255 w 110752"/>
                <a:gd name="connsiteY12" fmla="*/ 221225 h 538316"/>
                <a:gd name="connsiteX13" fmla="*/ 96004 w 110752"/>
                <a:gd name="connsiteY13" fmla="*/ 206477 h 538316"/>
                <a:gd name="connsiteX14" fmla="*/ 73881 w 110752"/>
                <a:gd name="connsiteY14" fmla="*/ 184354 h 538316"/>
                <a:gd name="connsiteX15" fmla="*/ 51758 w 110752"/>
                <a:gd name="connsiteY15" fmla="*/ 169606 h 538316"/>
                <a:gd name="connsiteX16" fmla="*/ 59133 w 110752"/>
                <a:gd name="connsiteY16" fmla="*/ 147484 h 538316"/>
                <a:gd name="connsiteX17" fmla="*/ 37010 w 110752"/>
                <a:gd name="connsiteY17" fmla="*/ 110613 h 538316"/>
                <a:gd name="connsiteX18" fmla="*/ 44384 w 110752"/>
                <a:gd name="connsiteY18" fmla="*/ 88490 h 538316"/>
                <a:gd name="connsiteX19" fmla="*/ 29636 w 110752"/>
                <a:gd name="connsiteY19" fmla="*/ 44245 h 538316"/>
                <a:gd name="connsiteX20" fmla="*/ 66507 w 110752"/>
                <a:gd name="connsiteY20" fmla="*/ 0 h 53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0752" h="538316" extrusionOk="0">
                  <a:moveTo>
                    <a:pt x="22262" y="538316"/>
                  </a:moveTo>
                  <a:cubicBezTo>
                    <a:pt x="42161" y="524655"/>
                    <a:pt x="63933" y="513536"/>
                    <a:pt x="88629" y="501445"/>
                  </a:cubicBezTo>
                  <a:cubicBezTo>
                    <a:pt x="96266" y="498113"/>
                    <a:pt x="109910" y="501871"/>
                    <a:pt x="110752" y="494071"/>
                  </a:cubicBezTo>
                  <a:cubicBezTo>
                    <a:pt x="109784" y="484587"/>
                    <a:pt x="96765" y="479944"/>
                    <a:pt x="88629" y="471948"/>
                  </a:cubicBezTo>
                  <a:cubicBezTo>
                    <a:pt x="15339" y="421400"/>
                    <a:pt x="85435" y="482674"/>
                    <a:pt x="44384" y="442451"/>
                  </a:cubicBezTo>
                  <a:cubicBezTo>
                    <a:pt x="50882" y="437723"/>
                    <a:pt x="58171" y="433696"/>
                    <a:pt x="59133" y="427703"/>
                  </a:cubicBezTo>
                  <a:cubicBezTo>
                    <a:pt x="63768" y="400777"/>
                    <a:pt x="41835" y="407335"/>
                    <a:pt x="29636" y="398206"/>
                  </a:cubicBezTo>
                  <a:cubicBezTo>
                    <a:pt x="21543" y="392663"/>
                    <a:pt x="14216" y="389306"/>
                    <a:pt x="7513" y="383458"/>
                  </a:cubicBezTo>
                  <a:cubicBezTo>
                    <a:pt x="10728" y="376508"/>
                    <a:pt x="17007" y="369204"/>
                    <a:pt x="14887" y="361335"/>
                  </a:cubicBezTo>
                  <a:cubicBezTo>
                    <a:pt x="11229" y="352237"/>
                    <a:pt x="-295" y="348969"/>
                    <a:pt x="139" y="339213"/>
                  </a:cubicBezTo>
                  <a:cubicBezTo>
                    <a:pt x="3795" y="327263"/>
                    <a:pt x="45564" y="318919"/>
                    <a:pt x="51758" y="317090"/>
                  </a:cubicBezTo>
                  <a:cubicBezTo>
                    <a:pt x="55548" y="304394"/>
                    <a:pt x="57257" y="289117"/>
                    <a:pt x="59133" y="272845"/>
                  </a:cubicBezTo>
                  <a:cubicBezTo>
                    <a:pt x="62792" y="257762"/>
                    <a:pt x="74129" y="230669"/>
                    <a:pt x="81255" y="221225"/>
                  </a:cubicBezTo>
                  <a:cubicBezTo>
                    <a:pt x="83111" y="215769"/>
                    <a:pt x="90371" y="210899"/>
                    <a:pt x="96004" y="206477"/>
                  </a:cubicBezTo>
                  <a:cubicBezTo>
                    <a:pt x="87324" y="199010"/>
                    <a:pt x="81247" y="189712"/>
                    <a:pt x="73881" y="184354"/>
                  </a:cubicBezTo>
                  <a:cubicBezTo>
                    <a:pt x="67192" y="177055"/>
                    <a:pt x="53584" y="178691"/>
                    <a:pt x="51758" y="169606"/>
                  </a:cubicBezTo>
                  <a:cubicBezTo>
                    <a:pt x="47913" y="164102"/>
                    <a:pt x="56995" y="155095"/>
                    <a:pt x="59133" y="147484"/>
                  </a:cubicBezTo>
                  <a:cubicBezTo>
                    <a:pt x="47422" y="136468"/>
                    <a:pt x="39476" y="128295"/>
                    <a:pt x="37010" y="110613"/>
                  </a:cubicBezTo>
                  <a:cubicBezTo>
                    <a:pt x="36593" y="103502"/>
                    <a:pt x="40563" y="95937"/>
                    <a:pt x="44384" y="88490"/>
                  </a:cubicBezTo>
                  <a:cubicBezTo>
                    <a:pt x="40834" y="76446"/>
                    <a:pt x="17744" y="55712"/>
                    <a:pt x="29636" y="44245"/>
                  </a:cubicBezTo>
                  <a:cubicBezTo>
                    <a:pt x="63948" y="5551"/>
                    <a:pt x="47313" y="26868"/>
                    <a:pt x="66507" y="0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2262 w 110752"/>
                        <a:gd name="connsiteY0" fmla="*/ 538316 h 538316"/>
                        <a:gd name="connsiteX1" fmla="*/ 88629 w 110752"/>
                        <a:gd name="connsiteY1" fmla="*/ 501445 h 538316"/>
                        <a:gd name="connsiteX2" fmla="*/ 110752 w 110752"/>
                        <a:gd name="connsiteY2" fmla="*/ 494071 h 538316"/>
                        <a:gd name="connsiteX3" fmla="*/ 88629 w 110752"/>
                        <a:gd name="connsiteY3" fmla="*/ 471948 h 538316"/>
                        <a:gd name="connsiteX4" fmla="*/ 44384 w 110752"/>
                        <a:gd name="connsiteY4" fmla="*/ 442451 h 538316"/>
                        <a:gd name="connsiteX5" fmla="*/ 59133 w 110752"/>
                        <a:gd name="connsiteY5" fmla="*/ 427703 h 538316"/>
                        <a:gd name="connsiteX6" fmla="*/ 29636 w 110752"/>
                        <a:gd name="connsiteY6" fmla="*/ 398206 h 538316"/>
                        <a:gd name="connsiteX7" fmla="*/ 7513 w 110752"/>
                        <a:gd name="connsiteY7" fmla="*/ 383458 h 538316"/>
                        <a:gd name="connsiteX8" fmla="*/ 14887 w 110752"/>
                        <a:gd name="connsiteY8" fmla="*/ 361335 h 538316"/>
                        <a:gd name="connsiteX9" fmla="*/ 139 w 110752"/>
                        <a:gd name="connsiteY9" fmla="*/ 339213 h 538316"/>
                        <a:gd name="connsiteX10" fmla="*/ 51758 w 110752"/>
                        <a:gd name="connsiteY10" fmla="*/ 317090 h 538316"/>
                        <a:gd name="connsiteX11" fmla="*/ 59133 w 110752"/>
                        <a:gd name="connsiteY11" fmla="*/ 272845 h 538316"/>
                        <a:gd name="connsiteX12" fmla="*/ 81255 w 110752"/>
                        <a:gd name="connsiteY12" fmla="*/ 221225 h 538316"/>
                        <a:gd name="connsiteX13" fmla="*/ 96004 w 110752"/>
                        <a:gd name="connsiteY13" fmla="*/ 206477 h 538316"/>
                        <a:gd name="connsiteX14" fmla="*/ 73881 w 110752"/>
                        <a:gd name="connsiteY14" fmla="*/ 184354 h 538316"/>
                        <a:gd name="connsiteX15" fmla="*/ 51758 w 110752"/>
                        <a:gd name="connsiteY15" fmla="*/ 169606 h 538316"/>
                        <a:gd name="connsiteX16" fmla="*/ 59133 w 110752"/>
                        <a:gd name="connsiteY16" fmla="*/ 147484 h 538316"/>
                        <a:gd name="connsiteX17" fmla="*/ 37010 w 110752"/>
                        <a:gd name="connsiteY17" fmla="*/ 110613 h 538316"/>
                        <a:gd name="connsiteX18" fmla="*/ 44384 w 110752"/>
                        <a:gd name="connsiteY18" fmla="*/ 88490 h 538316"/>
                        <a:gd name="connsiteX19" fmla="*/ 29636 w 110752"/>
                        <a:gd name="connsiteY19" fmla="*/ 44245 h 538316"/>
                        <a:gd name="connsiteX20" fmla="*/ 66507 w 110752"/>
                        <a:gd name="connsiteY20" fmla="*/ 0 h 5383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110752" h="538316">
                          <a:moveTo>
                            <a:pt x="22262" y="538316"/>
                          </a:moveTo>
                          <a:cubicBezTo>
                            <a:pt x="44384" y="526026"/>
                            <a:pt x="65994" y="512763"/>
                            <a:pt x="88629" y="501445"/>
                          </a:cubicBezTo>
                          <a:cubicBezTo>
                            <a:pt x="95582" y="497969"/>
                            <a:pt x="110752" y="501844"/>
                            <a:pt x="110752" y="494071"/>
                          </a:cubicBezTo>
                          <a:cubicBezTo>
                            <a:pt x="110752" y="483642"/>
                            <a:pt x="97115" y="478010"/>
                            <a:pt x="88629" y="471948"/>
                          </a:cubicBezTo>
                          <a:cubicBezTo>
                            <a:pt x="26127" y="427303"/>
                            <a:pt x="83849" y="481916"/>
                            <a:pt x="44384" y="442451"/>
                          </a:cubicBezTo>
                          <a:cubicBezTo>
                            <a:pt x="49300" y="437535"/>
                            <a:pt x="57770" y="434521"/>
                            <a:pt x="59133" y="427703"/>
                          </a:cubicBezTo>
                          <a:cubicBezTo>
                            <a:pt x="64496" y="400888"/>
                            <a:pt x="43937" y="405356"/>
                            <a:pt x="29636" y="398206"/>
                          </a:cubicBezTo>
                          <a:cubicBezTo>
                            <a:pt x="21709" y="394243"/>
                            <a:pt x="14887" y="388374"/>
                            <a:pt x="7513" y="383458"/>
                          </a:cubicBezTo>
                          <a:cubicBezTo>
                            <a:pt x="9971" y="376084"/>
                            <a:pt x="16165" y="369002"/>
                            <a:pt x="14887" y="361335"/>
                          </a:cubicBezTo>
                          <a:cubicBezTo>
                            <a:pt x="13430" y="352593"/>
                            <a:pt x="-1599" y="347903"/>
                            <a:pt x="139" y="339213"/>
                          </a:cubicBezTo>
                          <a:cubicBezTo>
                            <a:pt x="2820" y="325811"/>
                            <a:pt x="45538" y="318645"/>
                            <a:pt x="51758" y="317090"/>
                          </a:cubicBezTo>
                          <a:cubicBezTo>
                            <a:pt x="54216" y="302342"/>
                            <a:pt x="55889" y="287441"/>
                            <a:pt x="59133" y="272845"/>
                          </a:cubicBezTo>
                          <a:cubicBezTo>
                            <a:pt x="62411" y="258096"/>
                            <a:pt x="73740" y="232498"/>
                            <a:pt x="81255" y="221225"/>
                          </a:cubicBezTo>
                          <a:cubicBezTo>
                            <a:pt x="85112" y="215440"/>
                            <a:pt x="91088" y="211393"/>
                            <a:pt x="96004" y="206477"/>
                          </a:cubicBezTo>
                          <a:cubicBezTo>
                            <a:pt x="88630" y="199103"/>
                            <a:pt x="81893" y="191030"/>
                            <a:pt x="73881" y="184354"/>
                          </a:cubicBezTo>
                          <a:cubicBezTo>
                            <a:pt x="67072" y="178680"/>
                            <a:pt x="55050" y="177835"/>
                            <a:pt x="51758" y="169606"/>
                          </a:cubicBezTo>
                          <a:cubicBezTo>
                            <a:pt x="48871" y="162389"/>
                            <a:pt x="56675" y="154858"/>
                            <a:pt x="59133" y="147484"/>
                          </a:cubicBezTo>
                          <a:cubicBezTo>
                            <a:pt x="47450" y="135801"/>
                            <a:pt x="37010" y="129758"/>
                            <a:pt x="37010" y="110613"/>
                          </a:cubicBezTo>
                          <a:cubicBezTo>
                            <a:pt x="37010" y="102840"/>
                            <a:pt x="41926" y="95864"/>
                            <a:pt x="44384" y="88490"/>
                          </a:cubicBezTo>
                          <a:cubicBezTo>
                            <a:pt x="39468" y="73742"/>
                            <a:pt x="18643" y="55238"/>
                            <a:pt x="29636" y="44245"/>
                          </a:cubicBezTo>
                          <a:cubicBezTo>
                            <a:pt x="63019" y="10862"/>
                            <a:pt x="52914" y="27185"/>
                            <a:pt x="66507" y="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05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E5046AB-BC3F-1142-A1F9-10EF21552A21}"/>
                </a:ext>
              </a:extLst>
            </p:cNvPr>
            <p:cNvSpPr/>
            <p:nvPr/>
          </p:nvSpPr>
          <p:spPr bwMode="auto">
            <a:xfrm>
              <a:off x="5830531" y="5112675"/>
              <a:ext cx="91532" cy="387644"/>
            </a:xfrm>
            <a:custGeom>
              <a:avLst/>
              <a:gdLst>
                <a:gd name="connsiteX0" fmla="*/ 18398 w 91532"/>
                <a:gd name="connsiteY0" fmla="*/ 387644 h 387644"/>
                <a:gd name="connsiteX1" fmla="*/ 73248 w 91532"/>
                <a:gd name="connsiteY1" fmla="*/ 361093 h 387644"/>
                <a:gd name="connsiteX2" fmla="*/ 91532 w 91532"/>
                <a:gd name="connsiteY2" fmla="*/ 355782 h 387644"/>
                <a:gd name="connsiteX3" fmla="*/ 73248 w 91532"/>
                <a:gd name="connsiteY3" fmla="*/ 339852 h 387644"/>
                <a:gd name="connsiteX4" fmla="*/ 36681 w 91532"/>
                <a:gd name="connsiteY4" fmla="*/ 318611 h 387644"/>
                <a:gd name="connsiteX5" fmla="*/ 48871 w 91532"/>
                <a:gd name="connsiteY5" fmla="*/ 307991 h 387644"/>
                <a:gd name="connsiteX6" fmla="*/ 24492 w 91532"/>
                <a:gd name="connsiteY6" fmla="*/ 286750 h 387644"/>
                <a:gd name="connsiteX7" fmla="*/ 6209 w 91532"/>
                <a:gd name="connsiteY7" fmla="*/ 276129 h 387644"/>
                <a:gd name="connsiteX8" fmla="*/ 12303 w 91532"/>
                <a:gd name="connsiteY8" fmla="*/ 260199 h 387644"/>
                <a:gd name="connsiteX9" fmla="*/ 114 w 91532"/>
                <a:gd name="connsiteY9" fmla="*/ 244268 h 387644"/>
                <a:gd name="connsiteX10" fmla="*/ 42775 w 91532"/>
                <a:gd name="connsiteY10" fmla="*/ 228338 h 387644"/>
                <a:gd name="connsiteX11" fmla="*/ 48871 w 91532"/>
                <a:gd name="connsiteY11" fmla="*/ 196477 h 387644"/>
                <a:gd name="connsiteX12" fmla="*/ 67153 w 91532"/>
                <a:gd name="connsiteY12" fmla="*/ 159305 h 387644"/>
                <a:gd name="connsiteX13" fmla="*/ 79343 w 91532"/>
                <a:gd name="connsiteY13" fmla="*/ 148685 h 387644"/>
                <a:gd name="connsiteX14" fmla="*/ 61059 w 91532"/>
                <a:gd name="connsiteY14" fmla="*/ 132754 h 387644"/>
                <a:gd name="connsiteX15" fmla="*/ 42775 w 91532"/>
                <a:gd name="connsiteY15" fmla="*/ 122134 h 387644"/>
                <a:gd name="connsiteX16" fmla="*/ 48871 w 91532"/>
                <a:gd name="connsiteY16" fmla="*/ 106203 h 387644"/>
                <a:gd name="connsiteX17" fmla="*/ 30587 w 91532"/>
                <a:gd name="connsiteY17" fmla="*/ 79652 h 387644"/>
                <a:gd name="connsiteX18" fmla="*/ 36681 w 91532"/>
                <a:gd name="connsiteY18" fmla="*/ 63722 h 387644"/>
                <a:gd name="connsiteX19" fmla="*/ 24492 w 91532"/>
                <a:gd name="connsiteY19" fmla="*/ 31861 h 387644"/>
                <a:gd name="connsiteX20" fmla="*/ 54965 w 91532"/>
                <a:gd name="connsiteY20" fmla="*/ 0 h 38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532" h="387644" extrusionOk="0">
                  <a:moveTo>
                    <a:pt x="18398" y="387644"/>
                  </a:moveTo>
                  <a:cubicBezTo>
                    <a:pt x="33138" y="376608"/>
                    <a:pt x="53568" y="369608"/>
                    <a:pt x="73248" y="361093"/>
                  </a:cubicBezTo>
                  <a:cubicBezTo>
                    <a:pt x="80603" y="358928"/>
                    <a:pt x="91231" y="361390"/>
                    <a:pt x="91532" y="355782"/>
                  </a:cubicBezTo>
                  <a:cubicBezTo>
                    <a:pt x="91023" y="348769"/>
                    <a:pt x="80013" y="345590"/>
                    <a:pt x="73248" y="339852"/>
                  </a:cubicBezTo>
                  <a:cubicBezTo>
                    <a:pt x="17886" y="305675"/>
                    <a:pt x="75504" y="349996"/>
                    <a:pt x="36681" y="318611"/>
                  </a:cubicBezTo>
                  <a:cubicBezTo>
                    <a:pt x="41638" y="315177"/>
                    <a:pt x="48014" y="312344"/>
                    <a:pt x="48871" y="307991"/>
                  </a:cubicBezTo>
                  <a:cubicBezTo>
                    <a:pt x="51877" y="288463"/>
                    <a:pt x="34385" y="293712"/>
                    <a:pt x="24492" y="286750"/>
                  </a:cubicBezTo>
                  <a:cubicBezTo>
                    <a:pt x="17816" y="282704"/>
                    <a:pt x="11380" y="280953"/>
                    <a:pt x="6209" y="276129"/>
                  </a:cubicBezTo>
                  <a:cubicBezTo>
                    <a:pt x="9392" y="271464"/>
                    <a:pt x="14290" y="265944"/>
                    <a:pt x="12303" y="260199"/>
                  </a:cubicBezTo>
                  <a:cubicBezTo>
                    <a:pt x="9475" y="253640"/>
                    <a:pt x="11" y="251616"/>
                    <a:pt x="114" y="244268"/>
                  </a:cubicBezTo>
                  <a:cubicBezTo>
                    <a:pt x="3132" y="235812"/>
                    <a:pt x="37726" y="230395"/>
                    <a:pt x="42775" y="228338"/>
                  </a:cubicBezTo>
                  <a:cubicBezTo>
                    <a:pt x="45600" y="218938"/>
                    <a:pt x="47110" y="208115"/>
                    <a:pt x="48871" y="196477"/>
                  </a:cubicBezTo>
                  <a:cubicBezTo>
                    <a:pt x="52711" y="184866"/>
                    <a:pt x="61516" y="164728"/>
                    <a:pt x="67153" y="159305"/>
                  </a:cubicBezTo>
                  <a:cubicBezTo>
                    <a:pt x="70063" y="155185"/>
                    <a:pt x="74329" y="151569"/>
                    <a:pt x="79343" y="148685"/>
                  </a:cubicBezTo>
                  <a:cubicBezTo>
                    <a:pt x="71522" y="143252"/>
                    <a:pt x="67200" y="136580"/>
                    <a:pt x="61059" y="132754"/>
                  </a:cubicBezTo>
                  <a:cubicBezTo>
                    <a:pt x="55453" y="128390"/>
                    <a:pt x="44606" y="128578"/>
                    <a:pt x="42775" y="122134"/>
                  </a:cubicBezTo>
                  <a:cubicBezTo>
                    <a:pt x="39635" y="118285"/>
                    <a:pt x="47455" y="111972"/>
                    <a:pt x="48871" y="106203"/>
                  </a:cubicBezTo>
                  <a:cubicBezTo>
                    <a:pt x="39167" y="98920"/>
                    <a:pt x="30996" y="93196"/>
                    <a:pt x="30587" y="79652"/>
                  </a:cubicBezTo>
                  <a:cubicBezTo>
                    <a:pt x="29713" y="75443"/>
                    <a:pt x="33784" y="69078"/>
                    <a:pt x="36681" y="63722"/>
                  </a:cubicBezTo>
                  <a:cubicBezTo>
                    <a:pt x="33002" y="53861"/>
                    <a:pt x="13770" y="40640"/>
                    <a:pt x="24492" y="31861"/>
                  </a:cubicBezTo>
                  <a:cubicBezTo>
                    <a:pt x="52820" y="3599"/>
                    <a:pt x="41982" y="19477"/>
                    <a:pt x="54965" y="0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2262 w 110752"/>
                        <a:gd name="connsiteY0" fmla="*/ 538316 h 538316"/>
                        <a:gd name="connsiteX1" fmla="*/ 88629 w 110752"/>
                        <a:gd name="connsiteY1" fmla="*/ 501445 h 538316"/>
                        <a:gd name="connsiteX2" fmla="*/ 110752 w 110752"/>
                        <a:gd name="connsiteY2" fmla="*/ 494071 h 538316"/>
                        <a:gd name="connsiteX3" fmla="*/ 88629 w 110752"/>
                        <a:gd name="connsiteY3" fmla="*/ 471948 h 538316"/>
                        <a:gd name="connsiteX4" fmla="*/ 44384 w 110752"/>
                        <a:gd name="connsiteY4" fmla="*/ 442451 h 538316"/>
                        <a:gd name="connsiteX5" fmla="*/ 59133 w 110752"/>
                        <a:gd name="connsiteY5" fmla="*/ 427703 h 538316"/>
                        <a:gd name="connsiteX6" fmla="*/ 29636 w 110752"/>
                        <a:gd name="connsiteY6" fmla="*/ 398206 h 538316"/>
                        <a:gd name="connsiteX7" fmla="*/ 7513 w 110752"/>
                        <a:gd name="connsiteY7" fmla="*/ 383458 h 538316"/>
                        <a:gd name="connsiteX8" fmla="*/ 14887 w 110752"/>
                        <a:gd name="connsiteY8" fmla="*/ 361335 h 538316"/>
                        <a:gd name="connsiteX9" fmla="*/ 139 w 110752"/>
                        <a:gd name="connsiteY9" fmla="*/ 339213 h 538316"/>
                        <a:gd name="connsiteX10" fmla="*/ 51758 w 110752"/>
                        <a:gd name="connsiteY10" fmla="*/ 317090 h 538316"/>
                        <a:gd name="connsiteX11" fmla="*/ 59133 w 110752"/>
                        <a:gd name="connsiteY11" fmla="*/ 272845 h 538316"/>
                        <a:gd name="connsiteX12" fmla="*/ 81255 w 110752"/>
                        <a:gd name="connsiteY12" fmla="*/ 221225 h 538316"/>
                        <a:gd name="connsiteX13" fmla="*/ 96004 w 110752"/>
                        <a:gd name="connsiteY13" fmla="*/ 206477 h 538316"/>
                        <a:gd name="connsiteX14" fmla="*/ 73881 w 110752"/>
                        <a:gd name="connsiteY14" fmla="*/ 184354 h 538316"/>
                        <a:gd name="connsiteX15" fmla="*/ 51758 w 110752"/>
                        <a:gd name="connsiteY15" fmla="*/ 169606 h 538316"/>
                        <a:gd name="connsiteX16" fmla="*/ 59133 w 110752"/>
                        <a:gd name="connsiteY16" fmla="*/ 147484 h 538316"/>
                        <a:gd name="connsiteX17" fmla="*/ 37010 w 110752"/>
                        <a:gd name="connsiteY17" fmla="*/ 110613 h 538316"/>
                        <a:gd name="connsiteX18" fmla="*/ 44384 w 110752"/>
                        <a:gd name="connsiteY18" fmla="*/ 88490 h 538316"/>
                        <a:gd name="connsiteX19" fmla="*/ 29636 w 110752"/>
                        <a:gd name="connsiteY19" fmla="*/ 44245 h 538316"/>
                        <a:gd name="connsiteX20" fmla="*/ 66507 w 110752"/>
                        <a:gd name="connsiteY20" fmla="*/ 0 h 5383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110752" h="538316">
                          <a:moveTo>
                            <a:pt x="22262" y="538316"/>
                          </a:moveTo>
                          <a:cubicBezTo>
                            <a:pt x="44384" y="526026"/>
                            <a:pt x="65994" y="512763"/>
                            <a:pt x="88629" y="501445"/>
                          </a:cubicBezTo>
                          <a:cubicBezTo>
                            <a:pt x="95582" y="497969"/>
                            <a:pt x="110752" y="501844"/>
                            <a:pt x="110752" y="494071"/>
                          </a:cubicBezTo>
                          <a:cubicBezTo>
                            <a:pt x="110752" y="483642"/>
                            <a:pt x="97115" y="478010"/>
                            <a:pt x="88629" y="471948"/>
                          </a:cubicBezTo>
                          <a:cubicBezTo>
                            <a:pt x="26127" y="427303"/>
                            <a:pt x="83849" y="481916"/>
                            <a:pt x="44384" y="442451"/>
                          </a:cubicBezTo>
                          <a:cubicBezTo>
                            <a:pt x="49300" y="437535"/>
                            <a:pt x="57770" y="434521"/>
                            <a:pt x="59133" y="427703"/>
                          </a:cubicBezTo>
                          <a:cubicBezTo>
                            <a:pt x="64496" y="400888"/>
                            <a:pt x="43937" y="405356"/>
                            <a:pt x="29636" y="398206"/>
                          </a:cubicBezTo>
                          <a:cubicBezTo>
                            <a:pt x="21709" y="394243"/>
                            <a:pt x="14887" y="388374"/>
                            <a:pt x="7513" y="383458"/>
                          </a:cubicBezTo>
                          <a:cubicBezTo>
                            <a:pt x="9971" y="376084"/>
                            <a:pt x="16165" y="369002"/>
                            <a:pt x="14887" y="361335"/>
                          </a:cubicBezTo>
                          <a:cubicBezTo>
                            <a:pt x="13430" y="352593"/>
                            <a:pt x="-1599" y="347903"/>
                            <a:pt x="139" y="339213"/>
                          </a:cubicBezTo>
                          <a:cubicBezTo>
                            <a:pt x="2820" y="325811"/>
                            <a:pt x="45538" y="318645"/>
                            <a:pt x="51758" y="317090"/>
                          </a:cubicBezTo>
                          <a:cubicBezTo>
                            <a:pt x="54216" y="302342"/>
                            <a:pt x="55889" y="287441"/>
                            <a:pt x="59133" y="272845"/>
                          </a:cubicBezTo>
                          <a:cubicBezTo>
                            <a:pt x="62411" y="258096"/>
                            <a:pt x="73740" y="232498"/>
                            <a:pt x="81255" y="221225"/>
                          </a:cubicBezTo>
                          <a:cubicBezTo>
                            <a:pt x="85112" y="215440"/>
                            <a:pt x="91088" y="211393"/>
                            <a:pt x="96004" y="206477"/>
                          </a:cubicBezTo>
                          <a:cubicBezTo>
                            <a:pt x="88630" y="199103"/>
                            <a:pt x="81893" y="191030"/>
                            <a:pt x="73881" y="184354"/>
                          </a:cubicBezTo>
                          <a:cubicBezTo>
                            <a:pt x="67072" y="178680"/>
                            <a:pt x="55050" y="177835"/>
                            <a:pt x="51758" y="169606"/>
                          </a:cubicBezTo>
                          <a:cubicBezTo>
                            <a:pt x="48871" y="162389"/>
                            <a:pt x="56675" y="154858"/>
                            <a:pt x="59133" y="147484"/>
                          </a:cubicBezTo>
                          <a:cubicBezTo>
                            <a:pt x="47450" y="135801"/>
                            <a:pt x="37010" y="129758"/>
                            <a:pt x="37010" y="110613"/>
                          </a:cubicBezTo>
                          <a:cubicBezTo>
                            <a:pt x="37010" y="102840"/>
                            <a:pt x="41926" y="95864"/>
                            <a:pt x="44384" y="88490"/>
                          </a:cubicBezTo>
                          <a:cubicBezTo>
                            <a:pt x="39468" y="73742"/>
                            <a:pt x="18643" y="55238"/>
                            <a:pt x="29636" y="44245"/>
                          </a:cubicBezTo>
                          <a:cubicBezTo>
                            <a:pt x="63019" y="10862"/>
                            <a:pt x="52914" y="27185"/>
                            <a:pt x="66507" y="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05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1553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Smells cont’d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333271"/>
              </p:ext>
            </p:extLst>
          </p:nvPr>
        </p:nvGraphicFramePr>
        <p:xfrm>
          <a:off x="848544" y="1700808"/>
          <a:ext cx="8280920" cy="4485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8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2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Smell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Dispensable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Lazy Class</a:t>
                      </a:r>
                    </a:p>
                    <a:p>
                      <a:r>
                        <a:rPr lang="en-US" sz="1600" dirty="0"/>
                        <a:t>Data Class Abuse</a:t>
                      </a:r>
                    </a:p>
                    <a:p>
                      <a:r>
                        <a:rPr lang="en-US" sz="1600" dirty="0"/>
                        <a:t>Duplicate Code</a:t>
                      </a:r>
                    </a:p>
                    <a:p>
                      <a:r>
                        <a:rPr lang="en-US" sz="1600" dirty="0"/>
                        <a:t>Speculative Generality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err="1"/>
                        <a:t>Encapsulators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Message Chain</a:t>
                      </a:r>
                    </a:p>
                    <a:p>
                      <a:r>
                        <a:rPr lang="en-US" sz="1600" dirty="0"/>
                        <a:t>Middle Man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Couplers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Feature Envy</a:t>
                      </a:r>
                    </a:p>
                    <a:p>
                      <a:r>
                        <a:rPr lang="en-GB" sz="1600" dirty="0"/>
                        <a:t>Inappropriate Intimacy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Change Preventers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Divergent Changes</a:t>
                      </a:r>
                    </a:p>
                    <a:p>
                      <a:r>
                        <a:rPr lang="en-GB" sz="1600" dirty="0"/>
                        <a:t>Shotgun Surgery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Incomplete Class Library</a:t>
                      </a:r>
                    </a:p>
                    <a:p>
                      <a:r>
                        <a:rPr lang="en-US" sz="1600" dirty="0"/>
                        <a:t>Inconsistent Comments</a:t>
                      </a:r>
                    </a:p>
                    <a:p>
                      <a:r>
                        <a:rPr lang="en-US" sz="1600" dirty="0"/>
                        <a:t>Conditional Complexity</a:t>
                      </a:r>
                    </a:p>
                    <a:p>
                      <a:r>
                        <a:rPr lang="en-US" sz="1600" dirty="0"/>
                        <a:t>Tests not written to same standard as standard code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8C80C-E574-0941-82A1-3FEB63135AA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EF8FB-F768-7744-8F63-65337F60FAA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EC16D-4149-7B4F-833A-257A7F7D51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791E81-8193-D34F-9574-19DE8924C547}"/>
              </a:ext>
            </a:extLst>
          </p:cNvPr>
          <p:cNvGrpSpPr/>
          <p:nvPr/>
        </p:nvGrpSpPr>
        <p:grpSpPr>
          <a:xfrm>
            <a:off x="8315606" y="189371"/>
            <a:ext cx="1303314" cy="864096"/>
            <a:chOff x="4953000" y="4932135"/>
            <a:chExt cx="1846594" cy="1245657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453986B-70AA-944F-8D92-2064A8C97DB0}"/>
                </a:ext>
              </a:extLst>
            </p:cNvPr>
            <p:cNvSpPr/>
            <p:nvPr/>
          </p:nvSpPr>
          <p:spPr bwMode="auto">
            <a:xfrm>
              <a:off x="5512297" y="5673736"/>
              <a:ext cx="1287297" cy="50405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05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885B5F6-9A0D-5442-8403-0899F56A7CD5}"/>
                </a:ext>
              </a:extLst>
            </p:cNvPr>
            <p:cNvSpPr/>
            <p:nvPr/>
          </p:nvSpPr>
          <p:spPr bwMode="auto">
            <a:xfrm rot="10800000">
              <a:off x="5232649" y="5572093"/>
              <a:ext cx="1287297" cy="504056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05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3BF4C8A7-553B-8B42-8C4A-FA08951771FE}"/>
                </a:ext>
              </a:extLst>
            </p:cNvPr>
            <p:cNvSpPr/>
            <p:nvPr/>
          </p:nvSpPr>
          <p:spPr bwMode="auto">
            <a:xfrm>
              <a:off x="4953000" y="5414313"/>
              <a:ext cx="1287297" cy="504056"/>
            </a:xfrm>
            <a:prstGeom prst="parallelogram">
              <a:avLst/>
            </a:prstGeom>
            <a:solidFill>
              <a:srgbClr val="C8CD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lang="en-GB" sz="700" dirty="0"/>
                <a:t>d</a:t>
              </a:r>
              <a:r>
                <a:rPr kumimoji="0" lang="en-GB" sz="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rPr>
                <a:t>ef add(x: Int): Int = {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CBEC5AE-E2EE-D645-A0FC-D342C79508B3}"/>
                </a:ext>
              </a:extLst>
            </p:cNvPr>
            <p:cNvSpPr/>
            <p:nvPr/>
          </p:nvSpPr>
          <p:spPr bwMode="auto">
            <a:xfrm>
              <a:off x="5160042" y="5184873"/>
              <a:ext cx="58642" cy="410308"/>
            </a:xfrm>
            <a:custGeom>
              <a:avLst/>
              <a:gdLst>
                <a:gd name="connsiteX0" fmla="*/ 23473 w 58642"/>
                <a:gd name="connsiteY0" fmla="*/ 0 h 410308"/>
                <a:gd name="connsiteX1" fmla="*/ 11750 w 58642"/>
                <a:gd name="connsiteY1" fmla="*/ 117231 h 410308"/>
                <a:gd name="connsiteX2" fmla="*/ 46919 w 58642"/>
                <a:gd name="connsiteY2" fmla="*/ 128954 h 410308"/>
                <a:gd name="connsiteX3" fmla="*/ 58642 w 58642"/>
                <a:gd name="connsiteY3" fmla="*/ 164124 h 410308"/>
                <a:gd name="connsiteX4" fmla="*/ 35196 w 58642"/>
                <a:gd name="connsiteY4" fmla="*/ 269631 h 410308"/>
                <a:gd name="connsiteX5" fmla="*/ 11750 w 58642"/>
                <a:gd name="connsiteY5" fmla="*/ 304800 h 410308"/>
                <a:gd name="connsiteX6" fmla="*/ 23473 w 58642"/>
                <a:gd name="connsiteY6" fmla="*/ 375139 h 410308"/>
                <a:gd name="connsiteX7" fmla="*/ 11750 w 58642"/>
                <a:gd name="connsiteY7" fmla="*/ 410308 h 41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42" h="410308" extrusionOk="0">
                  <a:moveTo>
                    <a:pt x="23473" y="0"/>
                  </a:moveTo>
                  <a:cubicBezTo>
                    <a:pt x="25750" y="29602"/>
                    <a:pt x="-10863" y="77807"/>
                    <a:pt x="11750" y="117231"/>
                  </a:cubicBezTo>
                  <a:cubicBezTo>
                    <a:pt x="20823" y="125983"/>
                    <a:pt x="32767" y="124079"/>
                    <a:pt x="46919" y="128954"/>
                  </a:cubicBezTo>
                  <a:cubicBezTo>
                    <a:pt x="50153" y="137700"/>
                    <a:pt x="57363" y="149087"/>
                    <a:pt x="58642" y="164124"/>
                  </a:cubicBezTo>
                  <a:cubicBezTo>
                    <a:pt x="58970" y="179963"/>
                    <a:pt x="51282" y="241683"/>
                    <a:pt x="35196" y="269631"/>
                  </a:cubicBezTo>
                  <a:cubicBezTo>
                    <a:pt x="28181" y="282316"/>
                    <a:pt x="19748" y="293819"/>
                    <a:pt x="11750" y="304800"/>
                  </a:cubicBezTo>
                  <a:cubicBezTo>
                    <a:pt x="14678" y="325775"/>
                    <a:pt x="21571" y="348254"/>
                    <a:pt x="23473" y="375139"/>
                  </a:cubicBezTo>
                  <a:cubicBezTo>
                    <a:pt x="23474" y="387496"/>
                    <a:pt x="11750" y="410308"/>
                    <a:pt x="11750" y="410308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23473 w 58642"/>
                        <a:gd name="connsiteY0" fmla="*/ 0 h 410308"/>
                        <a:gd name="connsiteX1" fmla="*/ 11750 w 58642"/>
                        <a:gd name="connsiteY1" fmla="*/ 117231 h 410308"/>
                        <a:gd name="connsiteX2" fmla="*/ 46919 w 58642"/>
                        <a:gd name="connsiteY2" fmla="*/ 128954 h 410308"/>
                        <a:gd name="connsiteX3" fmla="*/ 58642 w 58642"/>
                        <a:gd name="connsiteY3" fmla="*/ 164124 h 410308"/>
                        <a:gd name="connsiteX4" fmla="*/ 35196 w 58642"/>
                        <a:gd name="connsiteY4" fmla="*/ 269631 h 410308"/>
                        <a:gd name="connsiteX5" fmla="*/ 11750 w 58642"/>
                        <a:gd name="connsiteY5" fmla="*/ 304800 h 410308"/>
                        <a:gd name="connsiteX6" fmla="*/ 23473 w 58642"/>
                        <a:gd name="connsiteY6" fmla="*/ 375139 h 410308"/>
                        <a:gd name="connsiteX7" fmla="*/ 11750 w 58642"/>
                        <a:gd name="connsiteY7" fmla="*/ 410308 h 4103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8642" h="410308">
                          <a:moveTo>
                            <a:pt x="23473" y="0"/>
                          </a:moveTo>
                          <a:cubicBezTo>
                            <a:pt x="17832" y="19744"/>
                            <a:pt x="-18178" y="87303"/>
                            <a:pt x="11750" y="117231"/>
                          </a:cubicBezTo>
                          <a:cubicBezTo>
                            <a:pt x="20488" y="125969"/>
                            <a:pt x="35196" y="125046"/>
                            <a:pt x="46919" y="128954"/>
                          </a:cubicBezTo>
                          <a:cubicBezTo>
                            <a:pt x="50827" y="140677"/>
                            <a:pt x="58642" y="151767"/>
                            <a:pt x="58642" y="164124"/>
                          </a:cubicBezTo>
                          <a:cubicBezTo>
                            <a:pt x="58642" y="182134"/>
                            <a:pt x="47285" y="245453"/>
                            <a:pt x="35196" y="269631"/>
                          </a:cubicBezTo>
                          <a:cubicBezTo>
                            <a:pt x="28895" y="282233"/>
                            <a:pt x="19565" y="293077"/>
                            <a:pt x="11750" y="304800"/>
                          </a:cubicBezTo>
                          <a:cubicBezTo>
                            <a:pt x="15658" y="328246"/>
                            <a:pt x="23473" y="351369"/>
                            <a:pt x="23473" y="375139"/>
                          </a:cubicBezTo>
                          <a:cubicBezTo>
                            <a:pt x="23473" y="387496"/>
                            <a:pt x="11750" y="410308"/>
                            <a:pt x="11750" y="410308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GB" sz="10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F40BF7-3AB2-6648-AE30-C24868C94813}"/>
                </a:ext>
              </a:extLst>
            </p:cNvPr>
            <p:cNvSpPr/>
            <p:nvPr/>
          </p:nvSpPr>
          <p:spPr bwMode="auto">
            <a:xfrm>
              <a:off x="5585186" y="5121748"/>
              <a:ext cx="58642" cy="410308"/>
            </a:xfrm>
            <a:custGeom>
              <a:avLst/>
              <a:gdLst>
                <a:gd name="connsiteX0" fmla="*/ 23473 w 58642"/>
                <a:gd name="connsiteY0" fmla="*/ 0 h 410308"/>
                <a:gd name="connsiteX1" fmla="*/ 11750 w 58642"/>
                <a:gd name="connsiteY1" fmla="*/ 117231 h 410308"/>
                <a:gd name="connsiteX2" fmla="*/ 46919 w 58642"/>
                <a:gd name="connsiteY2" fmla="*/ 128954 h 410308"/>
                <a:gd name="connsiteX3" fmla="*/ 58642 w 58642"/>
                <a:gd name="connsiteY3" fmla="*/ 164124 h 410308"/>
                <a:gd name="connsiteX4" fmla="*/ 35196 w 58642"/>
                <a:gd name="connsiteY4" fmla="*/ 269631 h 410308"/>
                <a:gd name="connsiteX5" fmla="*/ 11750 w 58642"/>
                <a:gd name="connsiteY5" fmla="*/ 304800 h 410308"/>
                <a:gd name="connsiteX6" fmla="*/ 23473 w 58642"/>
                <a:gd name="connsiteY6" fmla="*/ 375139 h 410308"/>
                <a:gd name="connsiteX7" fmla="*/ 11750 w 58642"/>
                <a:gd name="connsiteY7" fmla="*/ 410308 h 41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42" h="410308" extrusionOk="0">
                  <a:moveTo>
                    <a:pt x="23473" y="0"/>
                  </a:moveTo>
                  <a:cubicBezTo>
                    <a:pt x="19191" y="27289"/>
                    <a:pt x="-17487" y="86472"/>
                    <a:pt x="11750" y="117231"/>
                  </a:cubicBezTo>
                  <a:cubicBezTo>
                    <a:pt x="21810" y="125182"/>
                    <a:pt x="33534" y="125716"/>
                    <a:pt x="46919" y="128954"/>
                  </a:cubicBezTo>
                  <a:cubicBezTo>
                    <a:pt x="49731" y="144044"/>
                    <a:pt x="61357" y="149289"/>
                    <a:pt x="58642" y="164124"/>
                  </a:cubicBezTo>
                  <a:cubicBezTo>
                    <a:pt x="52771" y="180504"/>
                    <a:pt x="39695" y="243284"/>
                    <a:pt x="35196" y="269631"/>
                  </a:cubicBezTo>
                  <a:cubicBezTo>
                    <a:pt x="27877" y="286301"/>
                    <a:pt x="22136" y="295537"/>
                    <a:pt x="11750" y="304800"/>
                  </a:cubicBezTo>
                  <a:cubicBezTo>
                    <a:pt x="20038" y="331306"/>
                    <a:pt x="21190" y="356655"/>
                    <a:pt x="23473" y="375139"/>
                  </a:cubicBezTo>
                  <a:cubicBezTo>
                    <a:pt x="23473" y="387496"/>
                    <a:pt x="11749" y="410308"/>
                    <a:pt x="11750" y="410308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990921404">
                    <a:custGeom>
                      <a:avLst/>
                      <a:gdLst>
                        <a:gd name="connsiteX0" fmla="*/ 23473 w 58642"/>
                        <a:gd name="connsiteY0" fmla="*/ 0 h 410308"/>
                        <a:gd name="connsiteX1" fmla="*/ 11750 w 58642"/>
                        <a:gd name="connsiteY1" fmla="*/ 117231 h 410308"/>
                        <a:gd name="connsiteX2" fmla="*/ 46919 w 58642"/>
                        <a:gd name="connsiteY2" fmla="*/ 128954 h 410308"/>
                        <a:gd name="connsiteX3" fmla="*/ 58642 w 58642"/>
                        <a:gd name="connsiteY3" fmla="*/ 164124 h 410308"/>
                        <a:gd name="connsiteX4" fmla="*/ 35196 w 58642"/>
                        <a:gd name="connsiteY4" fmla="*/ 269631 h 410308"/>
                        <a:gd name="connsiteX5" fmla="*/ 11750 w 58642"/>
                        <a:gd name="connsiteY5" fmla="*/ 304800 h 410308"/>
                        <a:gd name="connsiteX6" fmla="*/ 23473 w 58642"/>
                        <a:gd name="connsiteY6" fmla="*/ 375139 h 410308"/>
                        <a:gd name="connsiteX7" fmla="*/ 11750 w 58642"/>
                        <a:gd name="connsiteY7" fmla="*/ 410308 h 4103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8642" h="410308">
                          <a:moveTo>
                            <a:pt x="23473" y="0"/>
                          </a:moveTo>
                          <a:cubicBezTo>
                            <a:pt x="17832" y="19744"/>
                            <a:pt x="-18178" y="87303"/>
                            <a:pt x="11750" y="117231"/>
                          </a:cubicBezTo>
                          <a:cubicBezTo>
                            <a:pt x="20488" y="125969"/>
                            <a:pt x="35196" y="125046"/>
                            <a:pt x="46919" y="128954"/>
                          </a:cubicBezTo>
                          <a:cubicBezTo>
                            <a:pt x="50827" y="140677"/>
                            <a:pt x="58642" y="151767"/>
                            <a:pt x="58642" y="164124"/>
                          </a:cubicBezTo>
                          <a:cubicBezTo>
                            <a:pt x="58642" y="182134"/>
                            <a:pt x="47285" y="245453"/>
                            <a:pt x="35196" y="269631"/>
                          </a:cubicBezTo>
                          <a:cubicBezTo>
                            <a:pt x="28895" y="282233"/>
                            <a:pt x="19565" y="293077"/>
                            <a:pt x="11750" y="304800"/>
                          </a:cubicBezTo>
                          <a:cubicBezTo>
                            <a:pt x="15658" y="328246"/>
                            <a:pt x="23473" y="351369"/>
                            <a:pt x="23473" y="375139"/>
                          </a:cubicBezTo>
                          <a:cubicBezTo>
                            <a:pt x="23473" y="387496"/>
                            <a:pt x="11750" y="410308"/>
                            <a:pt x="11750" y="410308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GB" sz="10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70EFA53-87EF-4342-B135-8059E82CA489}"/>
                </a:ext>
              </a:extLst>
            </p:cNvPr>
            <p:cNvSpPr/>
            <p:nvPr/>
          </p:nvSpPr>
          <p:spPr bwMode="auto">
            <a:xfrm>
              <a:off x="5337898" y="4932135"/>
              <a:ext cx="110752" cy="538316"/>
            </a:xfrm>
            <a:custGeom>
              <a:avLst/>
              <a:gdLst>
                <a:gd name="connsiteX0" fmla="*/ 22262 w 110752"/>
                <a:gd name="connsiteY0" fmla="*/ 538316 h 538316"/>
                <a:gd name="connsiteX1" fmla="*/ 88629 w 110752"/>
                <a:gd name="connsiteY1" fmla="*/ 501445 h 538316"/>
                <a:gd name="connsiteX2" fmla="*/ 110752 w 110752"/>
                <a:gd name="connsiteY2" fmla="*/ 494071 h 538316"/>
                <a:gd name="connsiteX3" fmla="*/ 88629 w 110752"/>
                <a:gd name="connsiteY3" fmla="*/ 471948 h 538316"/>
                <a:gd name="connsiteX4" fmla="*/ 44384 w 110752"/>
                <a:gd name="connsiteY4" fmla="*/ 442451 h 538316"/>
                <a:gd name="connsiteX5" fmla="*/ 59133 w 110752"/>
                <a:gd name="connsiteY5" fmla="*/ 427703 h 538316"/>
                <a:gd name="connsiteX6" fmla="*/ 29636 w 110752"/>
                <a:gd name="connsiteY6" fmla="*/ 398206 h 538316"/>
                <a:gd name="connsiteX7" fmla="*/ 7513 w 110752"/>
                <a:gd name="connsiteY7" fmla="*/ 383458 h 538316"/>
                <a:gd name="connsiteX8" fmla="*/ 14887 w 110752"/>
                <a:gd name="connsiteY8" fmla="*/ 361335 h 538316"/>
                <a:gd name="connsiteX9" fmla="*/ 139 w 110752"/>
                <a:gd name="connsiteY9" fmla="*/ 339213 h 538316"/>
                <a:gd name="connsiteX10" fmla="*/ 51758 w 110752"/>
                <a:gd name="connsiteY10" fmla="*/ 317090 h 538316"/>
                <a:gd name="connsiteX11" fmla="*/ 59133 w 110752"/>
                <a:gd name="connsiteY11" fmla="*/ 272845 h 538316"/>
                <a:gd name="connsiteX12" fmla="*/ 81255 w 110752"/>
                <a:gd name="connsiteY12" fmla="*/ 221225 h 538316"/>
                <a:gd name="connsiteX13" fmla="*/ 96004 w 110752"/>
                <a:gd name="connsiteY13" fmla="*/ 206477 h 538316"/>
                <a:gd name="connsiteX14" fmla="*/ 73881 w 110752"/>
                <a:gd name="connsiteY14" fmla="*/ 184354 h 538316"/>
                <a:gd name="connsiteX15" fmla="*/ 51758 w 110752"/>
                <a:gd name="connsiteY15" fmla="*/ 169606 h 538316"/>
                <a:gd name="connsiteX16" fmla="*/ 59133 w 110752"/>
                <a:gd name="connsiteY16" fmla="*/ 147484 h 538316"/>
                <a:gd name="connsiteX17" fmla="*/ 37010 w 110752"/>
                <a:gd name="connsiteY17" fmla="*/ 110613 h 538316"/>
                <a:gd name="connsiteX18" fmla="*/ 44384 w 110752"/>
                <a:gd name="connsiteY18" fmla="*/ 88490 h 538316"/>
                <a:gd name="connsiteX19" fmla="*/ 29636 w 110752"/>
                <a:gd name="connsiteY19" fmla="*/ 44245 h 538316"/>
                <a:gd name="connsiteX20" fmla="*/ 66507 w 110752"/>
                <a:gd name="connsiteY20" fmla="*/ 0 h 53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0752" h="538316" extrusionOk="0">
                  <a:moveTo>
                    <a:pt x="22262" y="538316"/>
                  </a:moveTo>
                  <a:cubicBezTo>
                    <a:pt x="42161" y="524655"/>
                    <a:pt x="63933" y="513536"/>
                    <a:pt x="88629" y="501445"/>
                  </a:cubicBezTo>
                  <a:cubicBezTo>
                    <a:pt x="96266" y="498113"/>
                    <a:pt x="109910" y="501871"/>
                    <a:pt x="110752" y="494071"/>
                  </a:cubicBezTo>
                  <a:cubicBezTo>
                    <a:pt x="109784" y="484587"/>
                    <a:pt x="96765" y="479944"/>
                    <a:pt x="88629" y="471948"/>
                  </a:cubicBezTo>
                  <a:cubicBezTo>
                    <a:pt x="15339" y="421400"/>
                    <a:pt x="85435" y="482674"/>
                    <a:pt x="44384" y="442451"/>
                  </a:cubicBezTo>
                  <a:cubicBezTo>
                    <a:pt x="50882" y="437723"/>
                    <a:pt x="58171" y="433696"/>
                    <a:pt x="59133" y="427703"/>
                  </a:cubicBezTo>
                  <a:cubicBezTo>
                    <a:pt x="63768" y="400777"/>
                    <a:pt x="41835" y="407335"/>
                    <a:pt x="29636" y="398206"/>
                  </a:cubicBezTo>
                  <a:cubicBezTo>
                    <a:pt x="21543" y="392663"/>
                    <a:pt x="14216" y="389306"/>
                    <a:pt x="7513" y="383458"/>
                  </a:cubicBezTo>
                  <a:cubicBezTo>
                    <a:pt x="10728" y="376508"/>
                    <a:pt x="17007" y="369204"/>
                    <a:pt x="14887" y="361335"/>
                  </a:cubicBezTo>
                  <a:cubicBezTo>
                    <a:pt x="11229" y="352237"/>
                    <a:pt x="-295" y="348969"/>
                    <a:pt x="139" y="339213"/>
                  </a:cubicBezTo>
                  <a:cubicBezTo>
                    <a:pt x="3795" y="327263"/>
                    <a:pt x="45564" y="318919"/>
                    <a:pt x="51758" y="317090"/>
                  </a:cubicBezTo>
                  <a:cubicBezTo>
                    <a:pt x="55548" y="304394"/>
                    <a:pt x="57257" y="289117"/>
                    <a:pt x="59133" y="272845"/>
                  </a:cubicBezTo>
                  <a:cubicBezTo>
                    <a:pt x="62792" y="257762"/>
                    <a:pt x="74129" y="230669"/>
                    <a:pt x="81255" y="221225"/>
                  </a:cubicBezTo>
                  <a:cubicBezTo>
                    <a:pt x="83111" y="215769"/>
                    <a:pt x="90371" y="210899"/>
                    <a:pt x="96004" y="206477"/>
                  </a:cubicBezTo>
                  <a:cubicBezTo>
                    <a:pt x="87324" y="199010"/>
                    <a:pt x="81247" y="189712"/>
                    <a:pt x="73881" y="184354"/>
                  </a:cubicBezTo>
                  <a:cubicBezTo>
                    <a:pt x="67192" y="177055"/>
                    <a:pt x="53584" y="178691"/>
                    <a:pt x="51758" y="169606"/>
                  </a:cubicBezTo>
                  <a:cubicBezTo>
                    <a:pt x="47913" y="164102"/>
                    <a:pt x="56995" y="155095"/>
                    <a:pt x="59133" y="147484"/>
                  </a:cubicBezTo>
                  <a:cubicBezTo>
                    <a:pt x="47422" y="136468"/>
                    <a:pt x="39476" y="128295"/>
                    <a:pt x="37010" y="110613"/>
                  </a:cubicBezTo>
                  <a:cubicBezTo>
                    <a:pt x="36593" y="103502"/>
                    <a:pt x="40563" y="95937"/>
                    <a:pt x="44384" y="88490"/>
                  </a:cubicBezTo>
                  <a:cubicBezTo>
                    <a:pt x="40834" y="76446"/>
                    <a:pt x="17744" y="55712"/>
                    <a:pt x="29636" y="44245"/>
                  </a:cubicBezTo>
                  <a:cubicBezTo>
                    <a:pt x="63948" y="5551"/>
                    <a:pt x="47313" y="26868"/>
                    <a:pt x="66507" y="0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2262 w 110752"/>
                        <a:gd name="connsiteY0" fmla="*/ 538316 h 538316"/>
                        <a:gd name="connsiteX1" fmla="*/ 88629 w 110752"/>
                        <a:gd name="connsiteY1" fmla="*/ 501445 h 538316"/>
                        <a:gd name="connsiteX2" fmla="*/ 110752 w 110752"/>
                        <a:gd name="connsiteY2" fmla="*/ 494071 h 538316"/>
                        <a:gd name="connsiteX3" fmla="*/ 88629 w 110752"/>
                        <a:gd name="connsiteY3" fmla="*/ 471948 h 538316"/>
                        <a:gd name="connsiteX4" fmla="*/ 44384 w 110752"/>
                        <a:gd name="connsiteY4" fmla="*/ 442451 h 538316"/>
                        <a:gd name="connsiteX5" fmla="*/ 59133 w 110752"/>
                        <a:gd name="connsiteY5" fmla="*/ 427703 h 538316"/>
                        <a:gd name="connsiteX6" fmla="*/ 29636 w 110752"/>
                        <a:gd name="connsiteY6" fmla="*/ 398206 h 538316"/>
                        <a:gd name="connsiteX7" fmla="*/ 7513 w 110752"/>
                        <a:gd name="connsiteY7" fmla="*/ 383458 h 538316"/>
                        <a:gd name="connsiteX8" fmla="*/ 14887 w 110752"/>
                        <a:gd name="connsiteY8" fmla="*/ 361335 h 538316"/>
                        <a:gd name="connsiteX9" fmla="*/ 139 w 110752"/>
                        <a:gd name="connsiteY9" fmla="*/ 339213 h 538316"/>
                        <a:gd name="connsiteX10" fmla="*/ 51758 w 110752"/>
                        <a:gd name="connsiteY10" fmla="*/ 317090 h 538316"/>
                        <a:gd name="connsiteX11" fmla="*/ 59133 w 110752"/>
                        <a:gd name="connsiteY11" fmla="*/ 272845 h 538316"/>
                        <a:gd name="connsiteX12" fmla="*/ 81255 w 110752"/>
                        <a:gd name="connsiteY12" fmla="*/ 221225 h 538316"/>
                        <a:gd name="connsiteX13" fmla="*/ 96004 w 110752"/>
                        <a:gd name="connsiteY13" fmla="*/ 206477 h 538316"/>
                        <a:gd name="connsiteX14" fmla="*/ 73881 w 110752"/>
                        <a:gd name="connsiteY14" fmla="*/ 184354 h 538316"/>
                        <a:gd name="connsiteX15" fmla="*/ 51758 w 110752"/>
                        <a:gd name="connsiteY15" fmla="*/ 169606 h 538316"/>
                        <a:gd name="connsiteX16" fmla="*/ 59133 w 110752"/>
                        <a:gd name="connsiteY16" fmla="*/ 147484 h 538316"/>
                        <a:gd name="connsiteX17" fmla="*/ 37010 w 110752"/>
                        <a:gd name="connsiteY17" fmla="*/ 110613 h 538316"/>
                        <a:gd name="connsiteX18" fmla="*/ 44384 w 110752"/>
                        <a:gd name="connsiteY18" fmla="*/ 88490 h 538316"/>
                        <a:gd name="connsiteX19" fmla="*/ 29636 w 110752"/>
                        <a:gd name="connsiteY19" fmla="*/ 44245 h 538316"/>
                        <a:gd name="connsiteX20" fmla="*/ 66507 w 110752"/>
                        <a:gd name="connsiteY20" fmla="*/ 0 h 5383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110752" h="538316">
                          <a:moveTo>
                            <a:pt x="22262" y="538316"/>
                          </a:moveTo>
                          <a:cubicBezTo>
                            <a:pt x="44384" y="526026"/>
                            <a:pt x="65994" y="512763"/>
                            <a:pt x="88629" y="501445"/>
                          </a:cubicBezTo>
                          <a:cubicBezTo>
                            <a:pt x="95582" y="497969"/>
                            <a:pt x="110752" y="501844"/>
                            <a:pt x="110752" y="494071"/>
                          </a:cubicBezTo>
                          <a:cubicBezTo>
                            <a:pt x="110752" y="483642"/>
                            <a:pt x="97115" y="478010"/>
                            <a:pt x="88629" y="471948"/>
                          </a:cubicBezTo>
                          <a:cubicBezTo>
                            <a:pt x="26127" y="427303"/>
                            <a:pt x="83849" y="481916"/>
                            <a:pt x="44384" y="442451"/>
                          </a:cubicBezTo>
                          <a:cubicBezTo>
                            <a:pt x="49300" y="437535"/>
                            <a:pt x="57770" y="434521"/>
                            <a:pt x="59133" y="427703"/>
                          </a:cubicBezTo>
                          <a:cubicBezTo>
                            <a:pt x="64496" y="400888"/>
                            <a:pt x="43937" y="405356"/>
                            <a:pt x="29636" y="398206"/>
                          </a:cubicBezTo>
                          <a:cubicBezTo>
                            <a:pt x="21709" y="394243"/>
                            <a:pt x="14887" y="388374"/>
                            <a:pt x="7513" y="383458"/>
                          </a:cubicBezTo>
                          <a:cubicBezTo>
                            <a:pt x="9971" y="376084"/>
                            <a:pt x="16165" y="369002"/>
                            <a:pt x="14887" y="361335"/>
                          </a:cubicBezTo>
                          <a:cubicBezTo>
                            <a:pt x="13430" y="352593"/>
                            <a:pt x="-1599" y="347903"/>
                            <a:pt x="139" y="339213"/>
                          </a:cubicBezTo>
                          <a:cubicBezTo>
                            <a:pt x="2820" y="325811"/>
                            <a:pt x="45538" y="318645"/>
                            <a:pt x="51758" y="317090"/>
                          </a:cubicBezTo>
                          <a:cubicBezTo>
                            <a:pt x="54216" y="302342"/>
                            <a:pt x="55889" y="287441"/>
                            <a:pt x="59133" y="272845"/>
                          </a:cubicBezTo>
                          <a:cubicBezTo>
                            <a:pt x="62411" y="258096"/>
                            <a:pt x="73740" y="232498"/>
                            <a:pt x="81255" y="221225"/>
                          </a:cubicBezTo>
                          <a:cubicBezTo>
                            <a:pt x="85112" y="215440"/>
                            <a:pt x="91088" y="211393"/>
                            <a:pt x="96004" y="206477"/>
                          </a:cubicBezTo>
                          <a:cubicBezTo>
                            <a:pt x="88630" y="199103"/>
                            <a:pt x="81893" y="191030"/>
                            <a:pt x="73881" y="184354"/>
                          </a:cubicBezTo>
                          <a:cubicBezTo>
                            <a:pt x="67072" y="178680"/>
                            <a:pt x="55050" y="177835"/>
                            <a:pt x="51758" y="169606"/>
                          </a:cubicBezTo>
                          <a:cubicBezTo>
                            <a:pt x="48871" y="162389"/>
                            <a:pt x="56675" y="154858"/>
                            <a:pt x="59133" y="147484"/>
                          </a:cubicBezTo>
                          <a:cubicBezTo>
                            <a:pt x="47450" y="135801"/>
                            <a:pt x="37010" y="129758"/>
                            <a:pt x="37010" y="110613"/>
                          </a:cubicBezTo>
                          <a:cubicBezTo>
                            <a:pt x="37010" y="102840"/>
                            <a:pt x="41926" y="95864"/>
                            <a:pt x="44384" y="88490"/>
                          </a:cubicBezTo>
                          <a:cubicBezTo>
                            <a:pt x="39468" y="73742"/>
                            <a:pt x="18643" y="55238"/>
                            <a:pt x="29636" y="44245"/>
                          </a:cubicBezTo>
                          <a:cubicBezTo>
                            <a:pt x="63019" y="10862"/>
                            <a:pt x="52914" y="27185"/>
                            <a:pt x="66507" y="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05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A6D2EA4-5511-1E4B-81C5-F422C7302AB5}"/>
                </a:ext>
              </a:extLst>
            </p:cNvPr>
            <p:cNvSpPr/>
            <p:nvPr/>
          </p:nvSpPr>
          <p:spPr bwMode="auto">
            <a:xfrm>
              <a:off x="5830531" y="5112675"/>
              <a:ext cx="91532" cy="387644"/>
            </a:xfrm>
            <a:custGeom>
              <a:avLst/>
              <a:gdLst>
                <a:gd name="connsiteX0" fmla="*/ 18398 w 91532"/>
                <a:gd name="connsiteY0" fmla="*/ 387644 h 387644"/>
                <a:gd name="connsiteX1" fmla="*/ 73248 w 91532"/>
                <a:gd name="connsiteY1" fmla="*/ 361093 h 387644"/>
                <a:gd name="connsiteX2" fmla="*/ 91532 w 91532"/>
                <a:gd name="connsiteY2" fmla="*/ 355782 h 387644"/>
                <a:gd name="connsiteX3" fmla="*/ 73248 w 91532"/>
                <a:gd name="connsiteY3" fmla="*/ 339852 h 387644"/>
                <a:gd name="connsiteX4" fmla="*/ 36681 w 91532"/>
                <a:gd name="connsiteY4" fmla="*/ 318611 h 387644"/>
                <a:gd name="connsiteX5" fmla="*/ 48871 w 91532"/>
                <a:gd name="connsiteY5" fmla="*/ 307991 h 387644"/>
                <a:gd name="connsiteX6" fmla="*/ 24492 w 91532"/>
                <a:gd name="connsiteY6" fmla="*/ 286750 h 387644"/>
                <a:gd name="connsiteX7" fmla="*/ 6209 w 91532"/>
                <a:gd name="connsiteY7" fmla="*/ 276129 h 387644"/>
                <a:gd name="connsiteX8" fmla="*/ 12303 w 91532"/>
                <a:gd name="connsiteY8" fmla="*/ 260199 h 387644"/>
                <a:gd name="connsiteX9" fmla="*/ 114 w 91532"/>
                <a:gd name="connsiteY9" fmla="*/ 244268 h 387644"/>
                <a:gd name="connsiteX10" fmla="*/ 42775 w 91532"/>
                <a:gd name="connsiteY10" fmla="*/ 228338 h 387644"/>
                <a:gd name="connsiteX11" fmla="*/ 48871 w 91532"/>
                <a:gd name="connsiteY11" fmla="*/ 196477 h 387644"/>
                <a:gd name="connsiteX12" fmla="*/ 67153 w 91532"/>
                <a:gd name="connsiteY12" fmla="*/ 159305 h 387644"/>
                <a:gd name="connsiteX13" fmla="*/ 79343 w 91532"/>
                <a:gd name="connsiteY13" fmla="*/ 148685 h 387644"/>
                <a:gd name="connsiteX14" fmla="*/ 61059 w 91532"/>
                <a:gd name="connsiteY14" fmla="*/ 132754 h 387644"/>
                <a:gd name="connsiteX15" fmla="*/ 42775 w 91532"/>
                <a:gd name="connsiteY15" fmla="*/ 122134 h 387644"/>
                <a:gd name="connsiteX16" fmla="*/ 48871 w 91532"/>
                <a:gd name="connsiteY16" fmla="*/ 106203 h 387644"/>
                <a:gd name="connsiteX17" fmla="*/ 30587 w 91532"/>
                <a:gd name="connsiteY17" fmla="*/ 79652 h 387644"/>
                <a:gd name="connsiteX18" fmla="*/ 36681 w 91532"/>
                <a:gd name="connsiteY18" fmla="*/ 63722 h 387644"/>
                <a:gd name="connsiteX19" fmla="*/ 24492 w 91532"/>
                <a:gd name="connsiteY19" fmla="*/ 31861 h 387644"/>
                <a:gd name="connsiteX20" fmla="*/ 54965 w 91532"/>
                <a:gd name="connsiteY20" fmla="*/ 0 h 38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532" h="387644" extrusionOk="0">
                  <a:moveTo>
                    <a:pt x="18398" y="387644"/>
                  </a:moveTo>
                  <a:cubicBezTo>
                    <a:pt x="33138" y="376608"/>
                    <a:pt x="53568" y="369608"/>
                    <a:pt x="73248" y="361093"/>
                  </a:cubicBezTo>
                  <a:cubicBezTo>
                    <a:pt x="80603" y="358928"/>
                    <a:pt x="91231" y="361390"/>
                    <a:pt x="91532" y="355782"/>
                  </a:cubicBezTo>
                  <a:cubicBezTo>
                    <a:pt x="91023" y="348769"/>
                    <a:pt x="80013" y="345590"/>
                    <a:pt x="73248" y="339852"/>
                  </a:cubicBezTo>
                  <a:cubicBezTo>
                    <a:pt x="17886" y="305675"/>
                    <a:pt x="75504" y="349996"/>
                    <a:pt x="36681" y="318611"/>
                  </a:cubicBezTo>
                  <a:cubicBezTo>
                    <a:pt x="41638" y="315177"/>
                    <a:pt x="48014" y="312344"/>
                    <a:pt x="48871" y="307991"/>
                  </a:cubicBezTo>
                  <a:cubicBezTo>
                    <a:pt x="51877" y="288463"/>
                    <a:pt x="34385" y="293712"/>
                    <a:pt x="24492" y="286750"/>
                  </a:cubicBezTo>
                  <a:cubicBezTo>
                    <a:pt x="17816" y="282704"/>
                    <a:pt x="11380" y="280953"/>
                    <a:pt x="6209" y="276129"/>
                  </a:cubicBezTo>
                  <a:cubicBezTo>
                    <a:pt x="9392" y="271464"/>
                    <a:pt x="14290" y="265944"/>
                    <a:pt x="12303" y="260199"/>
                  </a:cubicBezTo>
                  <a:cubicBezTo>
                    <a:pt x="9475" y="253640"/>
                    <a:pt x="11" y="251616"/>
                    <a:pt x="114" y="244268"/>
                  </a:cubicBezTo>
                  <a:cubicBezTo>
                    <a:pt x="3132" y="235812"/>
                    <a:pt x="37726" y="230395"/>
                    <a:pt x="42775" y="228338"/>
                  </a:cubicBezTo>
                  <a:cubicBezTo>
                    <a:pt x="45600" y="218938"/>
                    <a:pt x="47110" y="208115"/>
                    <a:pt x="48871" y="196477"/>
                  </a:cubicBezTo>
                  <a:cubicBezTo>
                    <a:pt x="52711" y="184866"/>
                    <a:pt x="61516" y="164728"/>
                    <a:pt x="67153" y="159305"/>
                  </a:cubicBezTo>
                  <a:cubicBezTo>
                    <a:pt x="70063" y="155185"/>
                    <a:pt x="74329" y="151569"/>
                    <a:pt x="79343" y="148685"/>
                  </a:cubicBezTo>
                  <a:cubicBezTo>
                    <a:pt x="71522" y="143252"/>
                    <a:pt x="67200" y="136580"/>
                    <a:pt x="61059" y="132754"/>
                  </a:cubicBezTo>
                  <a:cubicBezTo>
                    <a:pt x="55453" y="128390"/>
                    <a:pt x="44606" y="128578"/>
                    <a:pt x="42775" y="122134"/>
                  </a:cubicBezTo>
                  <a:cubicBezTo>
                    <a:pt x="39635" y="118285"/>
                    <a:pt x="47455" y="111972"/>
                    <a:pt x="48871" y="106203"/>
                  </a:cubicBezTo>
                  <a:cubicBezTo>
                    <a:pt x="39167" y="98920"/>
                    <a:pt x="30996" y="93196"/>
                    <a:pt x="30587" y="79652"/>
                  </a:cubicBezTo>
                  <a:cubicBezTo>
                    <a:pt x="29713" y="75443"/>
                    <a:pt x="33784" y="69078"/>
                    <a:pt x="36681" y="63722"/>
                  </a:cubicBezTo>
                  <a:cubicBezTo>
                    <a:pt x="33002" y="53861"/>
                    <a:pt x="13770" y="40640"/>
                    <a:pt x="24492" y="31861"/>
                  </a:cubicBezTo>
                  <a:cubicBezTo>
                    <a:pt x="52820" y="3599"/>
                    <a:pt x="41982" y="19477"/>
                    <a:pt x="54965" y="0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2262 w 110752"/>
                        <a:gd name="connsiteY0" fmla="*/ 538316 h 538316"/>
                        <a:gd name="connsiteX1" fmla="*/ 88629 w 110752"/>
                        <a:gd name="connsiteY1" fmla="*/ 501445 h 538316"/>
                        <a:gd name="connsiteX2" fmla="*/ 110752 w 110752"/>
                        <a:gd name="connsiteY2" fmla="*/ 494071 h 538316"/>
                        <a:gd name="connsiteX3" fmla="*/ 88629 w 110752"/>
                        <a:gd name="connsiteY3" fmla="*/ 471948 h 538316"/>
                        <a:gd name="connsiteX4" fmla="*/ 44384 w 110752"/>
                        <a:gd name="connsiteY4" fmla="*/ 442451 h 538316"/>
                        <a:gd name="connsiteX5" fmla="*/ 59133 w 110752"/>
                        <a:gd name="connsiteY5" fmla="*/ 427703 h 538316"/>
                        <a:gd name="connsiteX6" fmla="*/ 29636 w 110752"/>
                        <a:gd name="connsiteY6" fmla="*/ 398206 h 538316"/>
                        <a:gd name="connsiteX7" fmla="*/ 7513 w 110752"/>
                        <a:gd name="connsiteY7" fmla="*/ 383458 h 538316"/>
                        <a:gd name="connsiteX8" fmla="*/ 14887 w 110752"/>
                        <a:gd name="connsiteY8" fmla="*/ 361335 h 538316"/>
                        <a:gd name="connsiteX9" fmla="*/ 139 w 110752"/>
                        <a:gd name="connsiteY9" fmla="*/ 339213 h 538316"/>
                        <a:gd name="connsiteX10" fmla="*/ 51758 w 110752"/>
                        <a:gd name="connsiteY10" fmla="*/ 317090 h 538316"/>
                        <a:gd name="connsiteX11" fmla="*/ 59133 w 110752"/>
                        <a:gd name="connsiteY11" fmla="*/ 272845 h 538316"/>
                        <a:gd name="connsiteX12" fmla="*/ 81255 w 110752"/>
                        <a:gd name="connsiteY12" fmla="*/ 221225 h 538316"/>
                        <a:gd name="connsiteX13" fmla="*/ 96004 w 110752"/>
                        <a:gd name="connsiteY13" fmla="*/ 206477 h 538316"/>
                        <a:gd name="connsiteX14" fmla="*/ 73881 w 110752"/>
                        <a:gd name="connsiteY14" fmla="*/ 184354 h 538316"/>
                        <a:gd name="connsiteX15" fmla="*/ 51758 w 110752"/>
                        <a:gd name="connsiteY15" fmla="*/ 169606 h 538316"/>
                        <a:gd name="connsiteX16" fmla="*/ 59133 w 110752"/>
                        <a:gd name="connsiteY16" fmla="*/ 147484 h 538316"/>
                        <a:gd name="connsiteX17" fmla="*/ 37010 w 110752"/>
                        <a:gd name="connsiteY17" fmla="*/ 110613 h 538316"/>
                        <a:gd name="connsiteX18" fmla="*/ 44384 w 110752"/>
                        <a:gd name="connsiteY18" fmla="*/ 88490 h 538316"/>
                        <a:gd name="connsiteX19" fmla="*/ 29636 w 110752"/>
                        <a:gd name="connsiteY19" fmla="*/ 44245 h 538316"/>
                        <a:gd name="connsiteX20" fmla="*/ 66507 w 110752"/>
                        <a:gd name="connsiteY20" fmla="*/ 0 h 5383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110752" h="538316">
                          <a:moveTo>
                            <a:pt x="22262" y="538316"/>
                          </a:moveTo>
                          <a:cubicBezTo>
                            <a:pt x="44384" y="526026"/>
                            <a:pt x="65994" y="512763"/>
                            <a:pt x="88629" y="501445"/>
                          </a:cubicBezTo>
                          <a:cubicBezTo>
                            <a:pt x="95582" y="497969"/>
                            <a:pt x="110752" y="501844"/>
                            <a:pt x="110752" y="494071"/>
                          </a:cubicBezTo>
                          <a:cubicBezTo>
                            <a:pt x="110752" y="483642"/>
                            <a:pt x="97115" y="478010"/>
                            <a:pt x="88629" y="471948"/>
                          </a:cubicBezTo>
                          <a:cubicBezTo>
                            <a:pt x="26127" y="427303"/>
                            <a:pt x="83849" y="481916"/>
                            <a:pt x="44384" y="442451"/>
                          </a:cubicBezTo>
                          <a:cubicBezTo>
                            <a:pt x="49300" y="437535"/>
                            <a:pt x="57770" y="434521"/>
                            <a:pt x="59133" y="427703"/>
                          </a:cubicBezTo>
                          <a:cubicBezTo>
                            <a:pt x="64496" y="400888"/>
                            <a:pt x="43937" y="405356"/>
                            <a:pt x="29636" y="398206"/>
                          </a:cubicBezTo>
                          <a:cubicBezTo>
                            <a:pt x="21709" y="394243"/>
                            <a:pt x="14887" y="388374"/>
                            <a:pt x="7513" y="383458"/>
                          </a:cubicBezTo>
                          <a:cubicBezTo>
                            <a:pt x="9971" y="376084"/>
                            <a:pt x="16165" y="369002"/>
                            <a:pt x="14887" y="361335"/>
                          </a:cubicBezTo>
                          <a:cubicBezTo>
                            <a:pt x="13430" y="352593"/>
                            <a:pt x="-1599" y="347903"/>
                            <a:pt x="139" y="339213"/>
                          </a:cubicBezTo>
                          <a:cubicBezTo>
                            <a:pt x="2820" y="325811"/>
                            <a:pt x="45538" y="318645"/>
                            <a:pt x="51758" y="317090"/>
                          </a:cubicBezTo>
                          <a:cubicBezTo>
                            <a:pt x="54216" y="302342"/>
                            <a:pt x="55889" y="287441"/>
                            <a:pt x="59133" y="272845"/>
                          </a:cubicBezTo>
                          <a:cubicBezTo>
                            <a:pt x="62411" y="258096"/>
                            <a:pt x="73740" y="232498"/>
                            <a:pt x="81255" y="221225"/>
                          </a:cubicBezTo>
                          <a:cubicBezTo>
                            <a:pt x="85112" y="215440"/>
                            <a:pt x="91088" y="211393"/>
                            <a:pt x="96004" y="206477"/>
                          </a:cubicBezTo>
                          <a:cubicBezTo>
                            <a:pt x="88630" y="199103"/>
                            <a:pt x="81893" y="191030"/>
                            <a:pt x="73881" y="184354"/>
                          </a:cubicBezTo>
                          <a:cubicBezTo>
                            <a:pt x="67072" y="178680"/>
                            <a:pt x="55050" y="177835"/>
                            <a:pt x="51758" y="169606"/>
                          </a:cubicBezTo>
                          <a:cubicBezTo>
                            <a:pt x="48871" y="162389"/>
                            <a:pt x="56675" y="154858"/>
                            <a:pt x="59133" y="147484"/>
                          </a:cubicBezTo>
                          <a:cubicBezTo>
                            <a:pt x="47450" y="135801"/>
                            <a:pt x="37010" y="129758"/>
                            <a:pt x="37010" y="110613"/>
                          </a:cubicBezTo>
                          <a:cubicBezTo>
                            <a:pt x="37010" y="102840"/>
                            <a:pt x="41926" y="95864"/>
                            <a:pt x="44384" y="88490"/>
                          </a:cubicBezTo>
                          <a:cubicBezTo>
                            <a:pt x="39468" y="73742"/>
                            <a:pt x="18643" y="55238"/>
                            <a:pt x="29636" y="44245"/>
                          </a:cubicBezTo>
                          <a:cubicBezTo>
                            <a:pt x="63019" y="10862"/>
                            <a:pt x="52914" y="27185"/>
                            <a:pt x="66507" y="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05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7134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Specific Code Smells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229" y="1471289"/>
            <a:ext cx="9282236" cy="4862859"/>
          </a:xfrm>
        </p:spPr>
        <p:txBody>
          <a:bodyPr/>
          <a:lstStyle/>
          <a:p>
            <a:pP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GB" sz="2400" dirty="0">
                <a:cs typeface="Arial" panose="020B0604020202020204" pitchFamily="34" charset="0"/>
              </a:rPr>
              <a:t>Each language has specific code smells</a:t>
            </a:r>
          </a:p>
          <a:p>
            <a:pP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GB" sz="2400" dirty="0">
                <a:cs typeface="Arial" panose="020B0604020202020204" pitchFamily="34" charset="0"/>
              </a:rPr>
              <a:t>Become familiar with them, e.g.</a:t>
            </a:r>
          </a:p>
          <a:p>
            <a:pPr lvl="1"/>
            <a:r>
              <a:rPr lang="en-GB" sz="2000" dirty="0"/>
              <a:t>Python, Kotlin, Go - using a method instead of a function</a:t>
            </a:r>
          </a:p>
          <a:p>
            <a:pPr lvl="1"/>
            <a:r>
              <a:rPr lang="en-GB" sz="2000" dirty="0"/>
              <a:t>Go – don’t use </a:t>
            </a:r>
            <a:r>
              <a:rPr lang="en-GB" sz="2000" dirty="0">
                <a:latin typeface="Courier" pitchFamily="2" charset="0"/>
              </a:rPr>
              <a:t>panic</a:t>
            </a:r>
            <a:r>
              <a:rPr lang="en-GB" sz="2000" dirty="0"/>
              <a:t> unless absolutely necessary</a:t>
            </a:r>
          </a:p>
          <a:p>
            <a:pPr lvl="1"/>
            <a:r>
              <a:rPr lang="en-GB" sz="2000" dirty="0"/>
              <a:t>In Python "</a:t>
            </a:r>
            <a:r>
              <a:rPr lang="en-GB" sz="2000" dirty="0">
                <a:latin typeface="Courier" pitchFamily="2" charset="0"/>
              </a:rPr>
              <a:t>pass</a:t>
            </a:r>
            <a:r>
              <a:rPr lang="en-GB" sz="2000" dirty="0"/>
              <a:t>" should not be used needlessly</a:t>
            </a:r>
          </a:p>
          <a:p>
            <a:pPr lvl="1"/>
            <a:r>
              <a:rPr lang="en-GB" sz="2000" dirty="0"/>
              <a:t>Java avoid string concatenation use StringBuilder</a:t>
            </a:r>
          </a:p>
          <a:p>
            <a:pPr lvl="1"/>
            <a:r>
              <a:rPr lang="en-GB" sz="2000" dirty="0"/>
              <a:t>Scala using an object as a mutable global variable</a:t>
            </a:r>
          </a:p>
          <a:p>
            <a:pPr lvl="1"/>
            <a:r>
              <a:rPr lang="en-GB" sz="2000" dirty="0" err="1"/>
              <a:t>Javascript</a:t>
            </a:r>
            <a:r>
              <a:rPr lang="en-GB" sz="2000" dirty="0"/>
              <a:t> – var versus let</a:t>
            </a:r>
          </a:p>
          <a:p>
            <a:pPr lvl="1"/>
            <a:r>
              <a:rPr lang="en-GB" sz="1800" dirty="0"/>
              <a:t>see </a:t>
            </a:r>
            <a:r>
              <a:rPr lang="en-GB" sz="1800" dirty="0">
                <a:hlinkClick r:id="rId3"/>
              </a:rPr>
              <a:t>https://www.geeksforgeeks.org/6-types-of-anti-patterns-to-avoid-in-software-development/</a:t>
            </a:r>
            <a:r>
              <a:rPr lang="en-GB" sz="1800" dirty="0"/>
              <a:t> </a:t>
            </a:r>
          </a:p>
          <a:p>
            <a:pPr lvl="1"/>
            <a:r>
              <a:rPr lang="en-GB" sz="1800" dirty="0"/>
              <a:t>see </a:t>
            </a:r>
            <a:r>
              <a:rPr lang="en-GB" sz="1800" dirty="0">
                <a:hlinkClick r:id="rId4"/>
              </a:rPr>
              <a:t>https://docs.quantifiedcode.com/python-anti-patterns/</a:t>
            </a:r>
            <a:endParaRPr lang="en-GB" sz="1800" dirty="0"/>
          </a:p>
          <a:p>
            <a:pPr lvl="1"/>
            <a:r>
              <a:rPr lang="en-GB" sz="1800" dirty="0"/>
              <a:t>see </a:t>
            </a:r>
            <a:r>
              <a:rPr lang="en-GB" sz="1800" dirty="0">
                <a:hlinkClick r:id="rId5"/>
              </a:rPr>
              <a:t>https://dev.to/medhatdawoud/javascript-anti-patterns-2nia</a:t>
            </a:r>
            <a:r>
              <a:rPr lang="en-GB" sz="18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AF769-18BE-084E-BC21-1E2379247F6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40433-88A5-4B43-8E4B-3179A51CF36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5C1F1-A933-F244-B068-E868859FE4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45A735-2416-6C40-AE2C-FF6DB7BA1034}"/>
              </a:ext>
            </a:extLst>
          </p:cNvPr>
          <p:cNvGrpSpPr/>
          <p:nvPr/>
        </p:nvGrpSpPr>
        <p:grpSpPr>
          <a:xfrm>
            <a:off x="8315606" y="189371"/>
            <a:ext cx="1303314" cy="864096"/>
            <a:chOff x="4953000" y="4932135"/>
            <a:chExt cx="1846594" cy="1245657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C9D9028E-6653-9043-A950-9819678FCA07}"/>
                </a:ext>
              </a:extLst>
            </p:cNvPr>
            <p:cNvSpPr/>
            <p:nvPr/>
          </p:nvSpPr>
          <p:spPr bwMode="auto">
            <a:xfrm>
              <a:off x="5512297" y="5673736"/>
              <a:ext cx="1287297" cy="50405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05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4626408-6F79-2248-BB17-F6E22476C6EC}"/>
                </a:ext>
              </a:extLst>
            </p:cNvPr>
            <p:cNvSpPr/>
            <p:nvPr/>
          </p:nvSpPr>
          <p:spPr bwMode="auto">
            <a:xfrm rot="10800000">
              <a:off x="5232649" y="5572093"/>
              <a:ext cx="1287297" cy="504056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05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452B7BE-3D74-F741-8CA2-2AC8D6997C26}"/>
                </a:ext>
              </a:extLst>
            </p:cNvPr>
            <p:cNvSpPr/>
            <p:nvPr/>
          </p:nvSpPr>
          <p:spPr bwMode="auto">
            <a:xfrm>
              <a:off x="4953000" y="5414313"/>
              <a:ext cx="1287297" cy="504056"/>
            </a:xfrm>
            <a:prstGeom prst="parallelogram">
              <a:avLst/>
            </a:prstGeom>
            <a:solidFill>
              <a:srgbClr val="C8CD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lang="en-GB" sz="700" dirty="0"/>
                <a:t>d</a:t>
              </a:r>
              <a:r>
                <a:rPr kumimoji="0" lang="en-GB" sz="7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rPr>
                <a:t>ef add(x: Int): Int = {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AFF419B-4395-8240-815D-E47E5983EEF1}"/>
                </a:ext>
              </a:extLst>
            </p:cNvPr>
            <p:cNvSpPr/>
            <p:nvPr/>
          </p:nvSpPr>
          <p:spPr bwMode="auto">
            <a:xfrm>
              <a:off x="5160042" y="5184873"/>
              <a:ext cx="58642" cy="410308"/>
            </a:xfrm>
            <a:custGeom>
              <a:avLst/>
              <a:gdLst>
                <a:gd name="connsiteX0" fmla="*/ 23473 w 58642"/>
                <a:gd name="connsiteY0" fmla="*/ 0 h 410308"/>
                <a:gd name="connsiteX1" fmla="*/ 11750 w 58642"/>
                <a:gd name="connsiteY1" fmla="*/ 117231 h 410308"/>
                <a:gd name="connsiteX2" fmla="*/ 46919 w 58642"/>
                <a:gd name="connsiteY2" fmla="*/ 128954 h 410308"/>
                <a:gd name="connsiteX3" fmla="*/ 58642 w 58642"/>
                <a:gd name="connsiteY3" fmla="*/ 164124 h 410308"/>
                <a:gd name="connsiteX4" fmla="*/ 35196 w 58642"/>
                <a:gd name="connsiteY4" fmla="*/ 269631 h 410308"/>
                <a:gd name="connsiteX5" fmla="*/ 11750 w 58642"/>
                <a:gd name="connsiteY5" fmla="*/ 304800 h 410308"/>
                <a:gd name="connsiteX6" fmla="*/ 23473 w 58642"/>
                <a:gd name="connsiteY6" fmla="*/ 375139 h 410308"/>
                <a:gd name="connsiteX7" fmla="*/ 11750 w 58642"/>
                <a:gd name="connsiteY7" fmla="*/ 410308 h 41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42" h="410308" extrusionOk="0">
                  <a:moveTo>
                    <a:pt x="23473" y="0"/>
                  </a:moveTo>
                  <a:cubicBezTo>
                    <a:pt x="25750" y="29602"/>
                    <a:pt x="-10863" y="77807"/>
                    <a:pt x="11750" y="117231"/>
                  </a:cubicBezTo>
                  <a:cubicBezTo>
                    <a:pt x="20823" y="125983"/>
                    <a:pt x="32767" y="124079"/>
                    <a:pt x="46919" y="128954"/>
                  </a:cubicBezTo>
                  <a:cubicBezTo>
                    <a:pt x="50153" y="137700"/>
                    <a:pt x="57363" y="149087"/>
                    <a:pt x="58642" y="164124"/>
                  </a:cubicBezTo>
                  <a:cubicBezTo>
                    <a:pt x="58970" y="179963"/>
                    <a:pt x="51282" y="241683"/>
                    <a:pt x="35196" y="269631"/>
                  </a:cubicBezTo>
                  <a:cubicBezTo>
                    <a:pt x="28181" y="282316"/>
                    <a:pt x="19748" y="293819"/>
                    <a:pt x="11750" y="304800"/>
                  </a:cubicBezTo>
                  <a:cubicBezTo>
                    <a:pt x="14678" y="325775"/>
                    <a:pt x="21571" y="348254"/>
                    <a:pt x="23473" y="375139"/>
                  </a:cubicBezTo>
                  <a:cubicBezTo>
                    <a:pt x="23474" y="387496"/>
                    <a:pt x="11750" y="410308"/>
                    <a:pt x="11750" y="410308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23473 w 58642"/>
                        <a:gd name="connsiteY0" fmla="*/ 0 h 410308"/>
                        <a:gd name="connsiteX1" fmla="*/ 11750 w 58642"/>
                        <a:gd name="connsiteY1" fmla="*/ 117231 h 410308"/>
                        <a:gd name="connsiteX2" fmla="*/ 46919 w 58642"/>
                        <a:gd name="connsiteY2" fmla="*/ 128954 h 410308"/>
                        <a:gd name="connsiteX3" fmla="*/ 58642 w 58642"/>
                        <a:gd name="connsiteY3" fmla="*/ 164124 h 410308"/>
                        <a:gd name="connsiteX4" fmla="*/ 35196 w 58642"/>
                        <a:gd name="connsiteY4" fmla="*/ 269631 h 410308"/>
                        <a:gd name="connsiteX5" fmla="*/ 11750 w 58642"/>
                        <a:gd name="connsiteY5" fmla="*/ 304800 h 410308"/>
                        <a:gd name="connsiteX6" fmla="*/ 23473 w 58642"/>
                        <a:gd name="connsiteY6" fmla="*/ 375139 h 410308"/>
                        <a:gd name="connsiteX7" fmla="*/ 11750 w 58642"/>
                        <a:gd name="connsiteY7" fmla="*/ 410308 h 4103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8642" h="410308">
                          <a:moveTo>
                            <a:pt x="23473" y="0"/>
                          </a:moveTo>
                          <a:cubicBezTo>
                            <a:pt x="17832" y="19744"/>
                            <a:pt x="-18178" y="87303"/>
                            <a:pt x="11750" y="117231"/>
                          </a:cubicBezTo>
                          <a:cubicBezTo>
                            <a:pt x="20488" y="125969"/>
                            <a:pt x="35196" y="125046"/>
                            <a:pt x="46919" y="128954"/>
                          </a:cubicBezTo>
                          <a:cubicBezTo>
                            <a:pt x="50827" y="140677"/>
                            <a:pt x="58642" y="151767"/>
                            <a:pt x="58642" y="164124"/>
                          </a:cubicBezTo>
                          <a:cubicBezTo>
                            <a:pt x="58642" y="182134"/>
                            <a:pt x="47285" y="245453"/>
                            <a:pt x="35196" y="269631"/>
                          </a:cubicBezTo>
                          <a:cubicBezTo>
                            <a:pt x="28895" y="282233"/>
                            <a:pt x="19565" y="293077"/>
                            <a:pt x="11750" y="304800"/>
                          </a:cubicBezTo>
                          <a:cubicBezTo>
                            <a:pt x="15658" y="328246"/>
                            <a:pt x="23473" y="351369"/>
                            <a:pt x="23473" y="375139"/>
                          </a:cubicBezTo>
                          <a:cubicBezTo>
                            <a:pt x="23473" y="387496"/>
                            <a:pt x="11750" y="410308"/>
                            <a:pt x="11750" y="410308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GB" sz="10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04EB526-EB47-974E-98AB-638551782B78}"/>
                </a:ext>
              </a:extLst>
            </p:cNvPr>
            <p:cNvSpPr/>
            <p:nvPr/>
          </p:nvSpPr>
          <p:spPr bwMode="auto">
            <a:xfrm>
              <a:off x="5585186" y="5121748"/>
              <a:ext cx="58642" cy="410308"/>
            </a:xfrm>
            <a:custGeom>
              <a:avLst/>
              <a:gdLst>
                <a:gd name="connsiteX0" fmla="*/ 23473 w 58642"/>
                <a:gd name="connsiteY0" fmla="*/ 0 h 410308"/>
                <a:gd name="connsiteX1" fmla="*/ 11750 w 58642"/>
                <a:gd name="connsiteY1" fmla="*/ 117231 h 410308"/>
                <a:gd name="connsiteX2" fmla="*/ 46919 w 58642"/>
                <a:gd name="connsiteY2" fmla="*/ 128954 h 410308"/>
                <a:gd name="connsiteX3" fmla="*/ 58642 w 58642"/>
                <a:gd name="connsiteY3" fmla="*/ 164124 h 410308"/>
                <a:gd name="connsiteX4" fmla="*/ 35196 w 58642"/>
                <a:gd name="connsiteY4" fmla="*/ 269631 h 410308"/>
                <a:gd name="connsiteX5" fmla="*/ 11750 w 58642"/>
                <a:gd name="connsiteY5" fmla="*/ 304800 h 410308"/>
                <a:gd name="connsiteX6" fmla="*/ 23473 w 58642"/>
                <a:gd name="connsiteY6" fmla="*/ 375139 h 410308"/>
                <a:gd name="connsiteX7" fmla="*/ 11750 w 58642"/>
                <a:gd name="connsiteY7" fmla="*/ 410308 h 41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42" h="410308" extrusionOk="0">
                  <a:moveTo>
                    <a:pt x="23473" y="0"/>
                  </a:moveTo>
                  <a:cubicBezTo>
                    <a:pt x="19191" y="27289"/>
                    <a:pt x="-17487" y="86472"/>
                    <a:pt x="11750" y="117231"/>
                  </a:cubicBezTo>
                  <a:cubicBezTo>
                    <a:pt x="21810" y="125182"/>
                    <a:pt x="33534" y="125716"/>
                    <a:pt x="46919" y="128954"/>
                  </a:cubicBezTo>
                  <a:cubicBezTo>
                    <a:pt x="49731" y="144044"/>
                    <a:pt x="61357" y="149289"/>
                    <a:pt x="58642" y="164124"/>
                  </a:cubicBezTo>
                  <a:cubicBezTo>
                    <a:pt x="52771" y="180504"/>
                    <a:pt x="39695" y="243284"/>
                    <a:pt x="35196" y="269631"/>
                  </a:cubicBezTo>
                  <a:cubicBezTo>
                    <a:pt x="27877" y="286301"/>
                    <a:pt x="22136" y="295537"/>
                    <a:pt x="11750" y="304800"/>
                  </a:cubicBezTo>
                  <a:cubicBezTo>
                    <a:pt x="20038" y="331306"/>
                    <a:pt x="21190" y="356655"/>
                    <a:pt x="23473" y="375139"/>
                  </a:cubicBezTo>
                  <a:cubicBezTo>
                    <a:pt x="23473" y="387496"/>
                    <a:pt x="11749" y="410308"/>
                    <a:pt x="11750" y="410308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990921404">
                    <a:custGeom>
                      <a:avLst/>
                      <a:gdLst>
                        <a:gd name="connsiteX0" fmla="*/ 23473 w 58642"/>
                        <a:gd name="connsiteY0" fmla="*/ 0 h 410308"/>
                        <a:gd name="connsiteX1" fmla="*/ 11750 w 58642"/>
                        <a:gd name="connsiteY1" fmla="*/ 117231 h 410308"/>
                        <a:gd name="connsiteX2" fmla="*/ 46919 w 58642"/>
                        <a:gd name="connsiteY2" fmla="*/ 128954 h 410308"/>
                        <a:gd name="connsiteX3" fmla="*/ 58642 w 58642"/>
                        <a:gd name="connsiteY3" fmla="*/ 164124 h 410308"/>
                        <a:gd name="connsiteX4" fmla="*/ 35196 w 58642"/>
                        <a:gd name="connsiteY4" fmla="*/ 269631 h 410308"/>
                        <a:gd name="connsiteX5" fmla="*/ 11750 w 58642"/>
                        <a:gd name="connsiteY5" fmla="*/ 304800 h 410308"/>
                        <a:gd name="connsiteX6" fmla="*/ 23473 w 58642"/>
                        <a:gd name="connsiteY6" fmla="*/ 375139 h 410308"/>
                        <a:gd name="connsiteX7" fmla="*/ 11750 w 58642"/>
                        <a:gd name="connsiteY7" fmla="*/ 410308 h 4103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8642" h="410308">
                          <a:moveTo>
                            <a:pt x="23473" y="0"/>
                          </a:moveTo>
                          <a:cubicBezTo>
                            <a:pt x="17832" y="19744"/>
                            <a:pt x="-18178" y="87303"/>
                            <a:pt x="11750" y="117231"/>
                          </a:cubicBezTo>
                          <a:cubicBezTo>
                            <a:pt x="20488" y="125969"/>
                            <a:pt x="35196" y="125046"/>
                            <a:pt x="46919" y="128954"/>
                          </a:cubicBezTo>
                          <a:cubicBezTo>
                            <a:pt x="50827" y="140677"/>
                            <a:pt x="58642" y="151767"/>
                            <a:pt x="58642" y="164124"/>
                          </a:cubicBezTo>
                          <a:cubicBezTo>
                            <a:pt x="58642" y="182134"/>
                            <a:pt x="47285" y="245453"/>
                            <a:pt x="35196" y="269631"/>
                          </a:cubicBezTo>
                          <a:cubicBezTo>
                            <a:pt x="28895" y="282233"/>
                            <a:pt x="19565" y="293077"/>
                            <a:pt x="11750" y="304800"/>
                          </a:cubicBezTo>
                          <a:cubicBezTo>
                            <a:pt x="15658" y="328246"/>
                            <a:pt x="23473" y="351369"/>
                            <a:pt x="23473" y="375139"/>
                          </a:cubicBezTo>
                          <a:cubicBezTo>
                            <a:pt x="23473" y="387496"/>
                            <a:pt x="11750" y="410308"/>
                            <a:pt x="11750" y="410308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GB" sz="10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E048901-2CE2-BB42-8079-9B957DF4C8EB}"/>
                </a:ext>
              </a:extLst>
            </p:cNvPr>
            <p:cNvSpPr/>
            <p:nvPr/>
          </p:nvSpPr>
          <p:spPr bwMode="auto">
            <a:xfrm>
              <a:off x="5337898" y="4932135"/>
              <a:ext cx="110752" cy="538316"/>
            </a:xfrm>
            <a:custGeom>
              <a:avLst/>
              <a:gdLst>
                <a:gd name="connsiteX0" fmla="*/ 22262 w 110752"/>
                <a:gd name="connsiteY0" fmla="*/ 538316 h 538316"/>
                <a:gd name="connsiteX1" fmla="*/ 88629 w 110752"/>
                <a:gd name="connsiteY1" fmla="*/ 501445 h 538316"/>
                <a:gd name="connsiteX2" fmla="*/ 110752 w 110752"/>
                <a:gd name="connsiteY2" fmla="*/ 494071 h 538316"/>
                <a:gd name="connsiteX3" fmla="*/ 88629 w 110752"/>
                <a:gd name="connsiteY3" fmla="*/ 471948 h 538316"/>
                <a:gd name="connsiteX4" fmla="*/ 44384 w 110752"/>
                <a:gd name="connsiteY4" fmla="*/ 442451 h 538316"/>
                <a:gd name="connsiteX5" fmla="*/ 59133 w 110752"/>
                <a:gd name="connsiteY5" fmla="*/ 427703 h 538316"/>
                <a:gd name="connsiteX6" fmla="*/ 29636 w 110752"/>
                <a:gd name="connsiteY6" fmla="*/ 398206 h 538316"/>
                <a:gd name="connsiteX7" fmla="*/ 7513 w 110752"/>
                <a:gd name="connsiteY7" fmla="*/ 383458 h 538316"/>
                <a:gd name="connsiteX8" fmla="*/ 14887 w 110752"/>
                <a:gd name="connsiteY8" fmla="*/ 361335 h 538316"/>
                <a:gd name="connsiteX9" fmla="*/ 139 w 110752"/>
                <a:gd name="connsiteY9" fmla="*/ 339213 h 538316"/>
                <a:gd name="connsiteX10" fmla="*/ 51758 w 110752"/>
                <a:gd name="connsiteY10" fmla="*/ 317090 h 538316"/>
                <a:gd name="connsiteX11" fmla="*/ 59133 w 110752"/>
                <a:gd name="connsiteY11" fmla="*/ 272845 h 538316"/>
                <a:gd name="connsiteX12" fmla="*/ 81255 w 110752"/>
                <a:gd name="connsiteY12" fmla="*/ 221225 h 538316"/>
                <a:gd name="connsiteX13" fmla="*/ 96004 w 110752"/>
                <a:gd name="connsiteY13" fmla="*/ 206477 h 538316"/>
                <a:gd name="connsiteX14" fmla="*/ 73881 w 110752"/>
                <a:gd name="connsiteY14" fmla="*/ 184354 h 538316"/>
                <a:gd name="connsiteX15" fmla="*/ 51758 w 110752"/>
                <a:gd name="connsiteY15" fmla="*/ 169606 h 538316"/>
                <a:gd name="connsiteX16" fmla="*/ 59133 w 110752"/>
                <a:gd name="connsiteY16" fmla="*/ 147484 h 538316"/>
                <a:gd name="connsiteX17" fmla="*/ 37010 w 110752"/>
                <a:gd name="connsiteY17" fmla="*/ 110613 h 538316"/>
                <a:gd name="connsiteX18" fmla="*/ 44384 w 110752"/>
                <a:gd name="connsiteY18" fmla="*/ 88490 h 538316"/>
                <a:gd name="connsiteX19" fmla="*/ 29636 w 110752"/>
                <a:gd name="connsiteY19" fmla="*/ 44245 h 538316"/>
                <a:gd name="connsiteX20" fmla="*/ 66507 w 110752"/>
                <a:gd name="connsiteY20" fmla="*/ 0 h 53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0752" h="538316" extrusionOk="0">
                  <a:moveTo>
                    <a:pt x="22262" y="538316"/>
                  </a:moveTo>
                  <a:cubicBezTo>
                    <a:pt x="42161" y="524655"/>
                    <a:pt x="63933" y="513536"/>
                    <a:pt x="88629" y="501445"/>
                  </a:cubicBezTo>
                  <a:cubicBezTo>
                    <a:pt x="96266" y="498113"/>
                    <a:pt x="109910" y="501871"/>
                    <a:pt x="110752" y="494071"/>
                  </a:cubicBezTo>
                  <a:cubicBezTo>
                    <a:pt x="109784" y="484587"/>
                    <a:pt x="96765" y="479944"/>
                    <a:pt x="88629" y="471948"/>
                  </a:cubicBezTo>
                  <a:cubicBezTo>
                    <a:pt x="15339" y="421400"/>
                    <a:pt x="85435" y="482674"/>
                    <a:pt x="44384" y="442451"/>
                  </a:cubicBezTo>
                  <a:cubicBezTo>
                    <a:pt x="50882" y="437723"/>
                    <a:pt x="58171" y="433696"/>
                    <a:pt x="59133" y="427703"/>
                  </a:cubicBezTo>
                  <a:cubicBezTo>
                    <a:pt x="63768" y="400777"/>
                    <a:pt x="41835" y="407335"/>
                    <a:pt x="29636" y="398206"/>
                  </a:cubicBezTo>
                  <a:cubicBezTo>
                    <a:pt x="21543" y="392663"/>
                    <a:pt x="14216" y="389306"/>
                    <a:pt x="7513" y="383458"/>
                  </a:cubicBezTo>
                  <a:cubicBezTo>
                    <a:pt x="10728" y="376508"/>
                    <a:pt x="17007" y="369204"/>
                    <a:pt x="14887" y="361335"/>
                  </a:cubicBezTo>
                  <a:cubicBezTo>
                    <a:pt x="11229" y="352237"/>
                    <a:pt x="-295" y="348969"/>
                    <a:pt x="139" y="339213"/>
                  </a:cubicBezTo>
                  <a:cubicBezTo>
                    <a:pt x="3795" y="327263"/>
                    <a:pt x="45564" y="318919"/>
                    <a:pt x="51758" y="317090"/>
                  </a:cubicBezTo>
                  <a:cubicBezTo>
                    <a:pt x="55548" y="304394"/>
                    <a:pt x="57257" y="289117"/>
                    <a:pt x="59133" y="272845"/>
                  </a:cubicBezTo>
                  <a:cubicBezTo>
                    <a:pt x="62792" y="257762"/>
                    <a:pt x="74129" y="230669"/>
                    <a:pt x="81255" y="221225"/>
                  </a:cubicBezTo>
                  <a:cubicBezTo>
                    <a:pt x="83111" y="215769"/>
                    <a:pt x="90371" y="210899"/>
                    <a:pt x="96004" y="206477"/>
                  </a:cubicBezTo>
                  <a:cubicBezTo>
                    <a:pt x="87324" y="199010"/>
                    <a:pt x="81247" y="189712"/>
                    <a:pt x="73881" y="184354"/>
                  </a:cubicBezTo>
                  <a:cubicBezTo>
                    <a:pt x="67192" y="177055"/>
                    <a:pt x="53584" y="178691"/>
                    <a:pt x="51758" y="169606"/>
                  </a:cubicBezTo>
                  <a:cubicBezTo>
                    <a:pt x="47913" y="164102"/>
                    <a:pt x="56995" y="155095"/>
                    <a:pt x="59133" y="147484"/>
                  </a:cubicBezTo>
                  <a:cubicBezTo>
                    <a:pt x="47422" y="136468"/>
                    <a:pt x="39476" y="128295"/>
                    <a:pt x="37010" y="110613"/>
                  </a:cubicBezTo>
                  <a:cubicBezTo>
                    <a:pt x="36593" y="103502"/>
                    <a:pt x="40563" y="95937"/>
                    <a:pt x="44384" y="88490"/>
                  </a:cubicBezTo>
                  <a:cubicBezTo>
                    <a:pt x="40834" y="76446"/>
                    <a:pt x="17744" y="55712"/>
                    <a:pt x="29636" y="44245"/>
                  </a:cubicBezTo>
                  <a:cubicBezTo>
                    <a:pt x="63948" y="5551"/>
                    <a:pt x="47313" y="26868"/>
                    <a:pt x="66507" y="0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2262 w 110752"/>
                        <a:gd name="connsiteY0" fmla="*/ 538316 h 538316"/>
                        <a:gd name="connsiteX1" fmla="*/ 88629 w 110752"/>
                        <a:gd name="connsiteY1" fmla="*/ 501445 h 538316"/>
                        <a:gd name="connsiteX2" fmla="*/ 110752 w 110752"/>
                        <a:gd name="connsiteY2" fmla="*/ 494071 h 538316"/>
                        <a:gd name="connsiteX3" fmla="*/ 88629 w 110752"/>
                        <a:gd name="connsiteY3" fmla="*/ 471948 h 538316"/>
                        <a:gd name="connsiteX4" fmla="*/ 44384 w 110752"/>
                        <a:gd name="connsiteY4" fmla="*/ 442451 h 538316"/>
                        <a:gd name="connsiteX5" fmla="*/ 59133 w 110752"/>
                        <a:gd name="connsiteY5" fmla="*/ 427703 h 538316"/>
                        <a:gd name="connsiteX6" fmla="*/ 29636 w 110752"/>
                        <a:gd name="connsiteY6" fmla="*/ 398206 h 538316"/>
                        <a:gd name="connsiteX7" fmla="*/ 7513 w 110752"/>
                        <a:gd name="connsiteY7" fmla="*/ 383458 h 538316"/>
                        <a:gd name="connsiteX8" fmla="*/ 14887 w 110752"/>
                        <a:gd name="connsiteY8" fmla="*/ 361335 h 538316"/>
                        <a:gd name="connsiteX9" fmla="*/ 139 w 110752"/>
                        <a:gd name="connsiteY9" fmla="*/ 339213 h 538316"/>
                        <a:gd name="connsiteX10" fmla="*/ 51758 w 110752"/>
                        <a:gd name="connsiteY10" fmla="*/ 317090 h 538316"/>
                        <a:gd name="connsiteX11" fmla="*/ 59133 w 110752"/>
                        <a:gd name="connsiteY11" fmla="*/ 272845 h 538316"/>
                        <a:gd name="connsiteX12" fmla="*/ 81255 w 110752"/>
                        <a:gd name="connsiteY12" fmla="*/ 221225 h 538316"/>
                        <a:gd name="connsiteX13" fmla="*/ 96004 w 110752"/>
                        <a:gd name="connsiteY13" fmla="*/ 206477 h 538316"/>
                        <a:gd name="connsiteX14" fmla="*/ 73881 w 110752"/>
                        <a:gd name="connsiteY14" fmla="*/ 184354 h 538316"/>
                        <a:gd name="connsiteX15" fmla="*/ 51758 w 110752"/>
                        <a:gd name="connsiteY15" fmla="*/ 169606 h 538316"/>
                        <a:gd name="connsiteX16" fmla="*/ 59133 w 110752"/>
                        <a:gd name="connsiteY16" fmla="*/ 147484 h 538316"/>
                        <a:gd name="connsiteX17" fmla="*/ 37010 w 110752"/>
                        <a:gd name="connsiteY17" fmla="*/ 110613 h 538316"/>
                        <a:gd name="connsiteX18" fmla="*/ 44384 w 110752"/>
                        <a:gd name="connsiteY18" fmla="*/ 88490 h 538316"/>
                        <a:gd name="connsiteX19" fmla="*/ 29636 w 110752"/>
                        <a:gd name="connsiteY19" fmla="*/ 44245 h 538316"/>
                        <a:gd name="connsiteX20" fmla="*/ 66507 w 110752"/>
                        <a:gd name="connsiteY20" fmla="*/ 0 h 5383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110752" h="538316">
                          <a:moveTo>
                            <a:pt x="22262" y="538316"/>
                          </a:moveTo>
                          <a:cubicBezTo>
                            <a:pt x="44384" y="526026"/>
                            <a:pt x="65994" y="512763"/>
                            <a:pt x="88629" y="501445"/>
                          </a:cubicBezTo>
                          <a:cubicBezTo>
                            <a:pt x="95582" y="497969"/>
                            <a:pt x="110752" y="501844"/>
                            <a:pt x="110752" y="494071"/>
                          </a:cubicBezTo>
                          <a:cubicBezTo>
                            <a:pt x="110752" y="483642"/>
                            <a:pt x="97115" y="478010"/>
                            <a:pt x="88629" y="471948"/>
                          </a:cubicBezTo>
                          <a:cubicBezTo>
                            <a:pt x="26127" y="427303"/>
                            <a:pt x="83849" y="481916"/>
                            <a:pt x="44384" y="442451"/>
                          </a:cubicBezTo>
                          <a:cubicBezTo>
                            <a:pt x="49300" y="437535"/>
                            <a:pt x="57770" y="434521"/>
                            <a:pt x="59133" y="427703"/>
                          </a:cubicBezTo>
                          <a:cubicBezTo>
                            <a:pt x="64496" y="400888"/>
                            <a:pt x="43937" y="405356"/>
                            <a:pt x="29636" y="398206"/>
                          </a:cubicBezTo>
                          <a:cubicBezTo>
                            <a:pt x="21709" y="394243"/>
                            <a:pt x="14887" y="388374"/>
                            <a:pt x="7513" y="383458"/>
                          </a:cubicBezTo>
                          <a:cubicBezTo>
                            <a:pt x="9971" y="376084"/>
                            <a:pt x="16165" y="369002"/>
                            <a:pt x="14887" y="361335"/>
                          </a:cubicBezTo>
                          <a:cubicBezTo>
                            <a:pt x="13430" y="352593"/>
                            <a:pt x="-1599" y="347903"/>
                            <a:pt x="139" y="339213"/>
                          </a:cubicBezTo>
                          <a:cubicBezTo>
                            <a:pt x="2820" y="325811"/>
                            <a:pt x="45538" y="318645"/>
                            <a:pt x="51758" y="317090"/>
                          </a:cubicBezTo>
                          <a:cubicBezTo>
                            <a:pt x="54216" y="302342"/>
                            <a:pt x="55889" y="287441"/>
                            <a:pt x="59133" y="272845"/>
                          </a:cubicBezTo>
                          <a:cubicBezTo>
                            <a:pt x="62411" y="258096"/>
                            <a:pt x="73740" y="232498"/>
                            <a:pt x="81255" y="221225"/>
                          </a:cubicBezTo>
                          <a:cubicBezTo>
                            <a:pt x="85112" y="215440"/>
                            <a:pt x="91088" y="211393"/>
                            <a:pt x="96004" y="206477"/>
                          </a:cubicBezTo>
                          <a:cubicBezTo>
                            <a:pt x="88630" y="199103"/>
                            <a:pt x="81893" y="191030"/>
                            <a:pt x="73881" y="184354"/>
                          </a:cubicBezTo>
                          <a:cubicBezTo>
                            <a:pt x="67072" y="178680"/>
                            <a:pt x="55050" y="177835"/>
                            <a:pt x="51758" y="169606"/>
                          </a:cubicBezTo>
                          <a:cubicBezTo>
                            <a:pt x="48871" y="162389"/>
                            <a:pt x="56675" y="154858"/>
                            <a:pt x="59133" y="147484"/>
                          </a:cubicBezTo>
                          <a:cubicBezTo>
                            <a:pt x="47450" y="135801"/>
                            <a:pt x="37010" y="129758"/>
                            <a:pt x="37010" y="110613"/>
                          </a:cubicBezTo>
                          <a:cubicBezTo>
                            <a:pt x="37010" y="102840"/>
                            <a:pt x="41926" y="95864"/>
                            <a:pt x="44384" y="88490"/>
                          </a:cubicBezTo>
                          <a:cubicBezTo>
                            <a:pt x="39468" y="73742"/>
                            <a:pt x="18643" y="55238"/>
                            <a:pt x="29636" y="44245"/>
                          </a:cubicBezTo>
                          <a:cubicBezTo>
                            <a:pt x="63019" y="10862"/>
                            <a:pt x="52914" y="27185"/>
                            <a:pt x="66507" y="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05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21000AB-0435-F349-9F63-55C496B25739}"/>
                </a:ext>
              </a:extLst>
            </p:cNvPr>
            <p:cNvSpPr/>
            <p:nvPr/>
          </p:nvSpPr>
          <p:spPr bwMode="auto">
            <a:xfrm>
              <a:off x="5830531" y="5112675"/>
              <a:ext cx="91532" cy="387644"/>
            </a:xfrm>
            <a:custGeom>
              <a:avLst/>
              <a:gdLst>
                <a:gd name="connsiteX0" fmla="*/ 18398 w 91532"/>
                <a:gd name="connsiteY0" fmla="*/ 387644 h 387644"/>
                <a:gd name="connsiteX1" fmla="*/ 73248 w 91532"/>
                <a:gd name="connsiteY1" fmla="*/ 361093 h 387644"/>
                <a:gd name="connsiteX2" fmla="*/ 91532 w 91532"/>
                <a:gd name="connsiteY2" fmla="*/ 355782 h 387644"/>
                <a:gd name="connsiteX3" fmla="*/ 73248 w 91532"/>
                <a:gd name="connsiteY3" fmla="*/ 339852 h 387644"/>
                <a:gd name="connsiteX4" fmla="*/ 36681 w 91532"/>
                <a:gd name="connsiteY4" fmla="*/ 318611 h 387644"/>
                <a:gd name="connsiteX5" fmla="*/ 48871 w 91532"/>
                <a:gd name="connsiteY5" fmla="*/ 307991 h 387644"/>
                <a:gd name="connsiteX6" fmla="*/ 24492 w 91532"/>
                <a:gd name="connsiteY6" fmla="*/ 286750 h 387644"/>
                <a:gd name="connsiteX7" fmla="*/ 6209 w 91532"/>
                <a:gd name="connsiteY7" fmla="*/ 276129 h 387644"/>
                <a:gd name="connsiteX8" fmla="*/ 12303 w 91532"/>
                <a:gd name="connsiteY8" fmla="*/ 260199 h 387644"/>
                <a:gd name="connsiteX9" fmla="*/ 114 w 91532"/>
                <a:gd name="connsiteY9" fmla="*/ 244268 h 387644"/>
                <a:gd name="connsiteX10" fmla="*/ 42775 w 91532"/>
                <a:gd name="connsiteY10" fmla="*/ 228338 h 387644"/>
                <a:gd name="connsiteX11" fmla="*/ 48871 w 91532"/>
                <a:gd name="connsiteY11" fmla="*/ 196477 h 387644"/>
                <a:gd name="connsiteX12" fmla="*/ 67153 w 91532"/>
                <a:gd name="connsiteY12" fmla="*/ 159305 h 387644"/>
                <a:gd name="connsiteX13" fmla="*/ 79343 w 91532"/>
                <a:gd name="connsiteY13" fmla="*/ 148685 h 387644"/>
                <a:gd name="connsiteX14" fmla="*/ 61059 w 91532"/>
                <a:gd name="connsiteY14" fmla="*/ 132754 h 387644"/>
                <a:gd name="connsiteX15" fmla="*/ 42775 w 91532"/>
                <a:gd name="connsiteY15" fmla="*/ 122134 h 387644"/>
                <a:gd name="connsiteX16" fmla="*/ 48871 w 91532"/>
                <a:gd name="connsiteY16" fmla="*/ 106203 h 387644"/>
                <a:gd name="connsiteX17" fmla="*/ 30587 w 91532"/>
                <a:gd name="connsiteY17" fmla="*/ 79652 h 387644"/>
                <a:gd name="connsiteX18" fmla="*/ 36681 w 91532"/>
                <a:gd name="connsiteY18" fmla="*/ 63722 h 387644"/>
                <a:gd name="connsiteX19" fmla="*/ 24492 w 91532"/>
                <a:gd name="connsiteY19" fmla="*/ 31861 h 387644"/>
                <a:gd name="connsiteX20" fmla="*/ 54965 w 91532"/>
                <a:gd name="connsiteY20" fmla="*/ 0 h 38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532" h="387644" extrusionOk="0">
                  <a:moveTo>
                    <a:pt x="18398" y="387644"/>
                  </a:moveTo>
                  <a:cubicBezTo>
                    <a:pt x="33138" y="376608"/>
                    <a:pt x="53568" y="369608"/>
                    <a:pt x="73248" y="361093"/>
                  </a:cubicBezTo>
                  <a:cubicBezTo>
                    <a:pt x="80603" y="358928"/>
                    <a:pt x="91231" y="361390"/>
                    <a:pt x="91532" y="355782"/>
                  </a:cubicBezTo>
                  <a:cubicBezTo>
                    <a:pt x="91023" y="348769"/>
                    <a:pt x="80013" y="345590"/>
                    <a:pt x="73248" y="339852"/>
                  </a:cubicBezTo>
                  <a:cubicBezTo>
                    <a:pt x="17886" y="305675"/>
                    <a:pt x="75504" y="349996"/>
                    <a:pt x="36681" y="318611"/>
                  </a:cubicBezTo>
                  <a:cubicBezTo>
                    <a:pt x="41638" y="315177"/>
                    <a:pt x="48014" y="312344"/>
                    <a:pt x="48871" y="307991"/>
                  </a:cubicBezTo>
                  <a:cubicBezTo>
                    <a:pt x="51877" y="288463"/>
                    <a:pt x="34385" y="293712"/>
                    <a:pt x="24492" y="286750"/>
                  </a:cubicBezTo>
                  <a:cubicBezTo>
                    <a:pt x="17816" y="282704"/>
                    <a:pt x="11380" y="280953"/>
                    <a:pt x="6209" y="276129"/>
                  </a:cubicBezTo>
                  <a:cubicBezTo>
                    <a:pt x="9392" y="271464"/>
                    <a:pt x="14290" y="265944"/>
                    <a:pt x="12303" y="260199"/>
                  </a:cubicBezTo>
                  <a:cubicBezTo>
                    <a:pt x="9475" y="253640"/>
                    <a:pt x="11" y="251616"/>
                    <a:pt x="114" y="244268"/>
                  </a:cubicBezTo>
                  <a:cubicBezTo>
                    <a:pt x="3132" y="235812"/>
                    <a:pt x="37726" y="230395"/>
                    <a:pt x="42775" y="228338"/>
                  </a:cubicBezTo>
                  <a:cubicBezTo>
                    <a:pt x="45600" y="218938"/>
                    <a:pt x="47110" y="208115"/>
                    <a:pt x="48871" y="196477"/>
                  </a:cubicBezTo>
                  <a:cubicBezTo>
                    <a:pt x="52711" y="184866"/>
                    <a:pt x="61516" y="164728"/>
                    <a:pt x="67153" y="159305"/>
                  </a:cubicBezTo>
                  <a:cubicBezTo>
                    <a:pt x="70063" y="155185"/>
                    <a:pt x="74329" y="151569"/>
                    <a:pt x="79343" y="148685"/>
                  </a:cubicBezTo>
                  <a:cubicBezTo>
                    <a:pt x="71522" y="143252"/>
                    <a:pt x="67200" y="136580"/>
                    <a:pt x="61059" y="132754"/>
                  </a:cubicBezTo>
                  <a:cubicBezTo>
                    <a:pt x="55453" y="128390"/>
                    <a:pt x="44606" y="128578"/>
                    <a:pt x="42775" y="122134"/>
                  </a:cubicBezTo>
                  <a:cubicBezTo>
                    <a:pt x="39635" y="118285"/>
                    <a:pt x="47455" y="111972"/>
                    <a:pt x="48871" y="106203"/>
                  </a:cubicBezTo>
                  <a:cubicBezTo>
                    <a:pt x="39167" y="98920"/>
                    <a:pt x="30996" y="93196"/>
                    <a:pt x="30587" y="79652"/>
                  </a:cubicBezTo>
                  <a:cubicBezTo>
                    <a:pt x="29713" y="75443"/>
                    <a:pt x="33784" y="69078"/>
                    <a:pt x="36681" y="63722"/>
                  </a:cubicBezTo>
                  <a:cubicBezTo>
                    <a:pt x="33002" y="53861"/>
                    <a:pt x="13770" y="40640"/>
                    <a:pt x="24492" y="31861"/>
                  </a:cubicBezTo>
                  <a:cubicBezTo>
                    <a:pt x="52820" y="3599"/>
                    <a:pt x="41982" y="19477"/>
                    <a:pt x="54965" y="0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2262 w 110752"/>
                        <a:gd name="connsiteY0" fmla="*/ 538316 h 538316"/>
                        <a:gd name="connsiteX1" fmla="*/ 88629 w 110752"/>
                        <a:gd name="connsiteY1" fmla="*/ 501445 h 538316"/>
                        <a:gd name="connsiteX2" fmla="*/ 110752 w 110752"/>
                        <a:gd name="connsiteY2" fmla="*/ 494071 h 538316"/>
                        <a:gd name="connsiteX3" fmla="*/ 88629 w 110752"/>
                        <a:gd name="connsiteY3" fmla="*/ 471948 h 538316"/>
                        <a:gd name="connsiteX4" fmla="*/ 44384 w 110752"/>
                        <a:gd name="connsiteY4" fmla="*/ 442451 h 538316"/>
                        <a:gd name="connsiteX5" fmla="*/ 59133 w 110752"/>
                        <a:gd name="connsiteY5" fmla="*/ 427703 h 538316"/>
                        <a:gd name="connsiteX6" fmla="*/ 29636 w 110752"/>
                        <a:gd name="connsiteY6" fmla="*/ 398206 h 538316"/>
                        <a:gd name="connsiteX7" fmla="*/ 7513 w 110752"/>
                        <a:gd name="connsiteY7" fmla="*/ 383458 h 538316"/>
                        <a:gd name="connsiteX8" fmla="*/ 14887 w 110752"/>
                        <a:gd name="connsiteY8" fmla="*/ 361335 h 538316"/>
                        <a:gd name="connsiteX9" fmla="*/ 139 w 110752"/>
                        <a:gd name="connsiteY9" fmla="*/ 339213 h 538316"/>
                        <a:gd name="connsiteX10" fmla="*/ 51758 w 110752"/>
                        <a:gd name="connsiteY10" fmla="*/ 317090 h 538316"/>
                        <a:gd name="connsiteX11" fmla="*/ 59133 w 110752"/>
                        <a:gd name="connsiteY11" fmla="*/ 272845 h 538316"/>
                        <a:gd name="connsiteX12" fmla="*/ 81255 w 110752"/>
                        <a:gd name="connsiteY12" fmla="*/ 221225 h 538316"/>
                        <a:gd name="connsiteX13" fmla="*/ 96004 w 110752"/>
                        <a:gd name="connsiteY13" fmla="*/ 206477 h 538316"/>
                        <a:gd name="connsiteX14" fmla="*/ 73881 w 110752"/>
                        <a:gd name="connsiteY14" fmla="*/ 184354 h 538316"/>
                        <a:gd name="connsiteX15" fmla="*/ 51758 w 110752"/>
                        <a:gd name="connsiteY15" fmla="*/ 169606 h 538316"/>
                        <a:gd name="connsiteX16" fmla="*/ 59133 w 110752"/>
                        <a:gd name="connsiteY16" fmla="*/ 147484 h 538316"/>
                        <a:gd name="connsiteX17" fmla="*/ 37010 w 110752"/>
                        <a:gd name="connsiteY17" fmla="*/ 110613 h 538316"/>
                        <a:gd name="connsiteX18" fmla="*/ 44384 w 110752"/>
                        <a:gd name="connsiteY18" fmla="*/ 88490 h 538316"/>
                        <a:gd name="connsiteX19" fmla="*/ 29636 w 110752"/>
                        <a:gd name="connsiteY19" fmla="*/ 44245 h 538316"/>
                        <a:gd name="connsiteX20" fmla="*/ 66507 w 110752"/>
                        <a:gd name="connsiteY20" fmla="*/ 0 h 5383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110752" h="538316">
                          <a:moveTo>
                            <a:pt x="22262" y="538316"/>
                          </a:moveTo>
                          <a:cubicBezTo>
                            <a:pt x="44384" y="526026"/>
                            <a:pt x="65994" y="512763"/>
                            <a:pt x="88629" y="501445"/>
                          </a:cubicBezTo>
                          <a:cubicBezTo>
                            <a:pt x="95582" y="497969"/>
                            <a:pt x="110752" y="501844"/>
                            <a:pt x="110752" y="494071"/>
                          </a:cubicBezTo>
                          <a:cubicBezTo>
                            <a:pt x="110752" y="483642"/>
                            <a:pt x="97115" y="478010"/>
                            <a:pt x="88629" y="471948"/>
                          </a:cubicBezTo>
                          <a:cubicBezTo>
                            <a:pt x="26127" y="427303"/>
                            <a:pt x="83849" y="481916"/>
                            <a:pt x="44384" y="442451"/>
                          </a:cubicBezTo>
                          <a:cubicBezTo>
                            <a:pt x="49300" y="437535"/>
                            <a:pt x="57770" y="434521"/>
                            <a:pt x="59133" y="427703"/>
                          </a:cubicBezTo>
                          <a:cubicBezTo>
                            <a:pt x="64496" y="400888"/>
                            <a:pt x="43937" y="405356"/>
                            <a:pt x="29636" y="398206"/>
                          </a:cubicBezTo>
                          <a:cubicBezTo>
                            <a:pt x="21709" y="394243"/>
                            <a:pt x="14887" y="388374"/>
                            <a:pt x="7513" y="383458"/>
                          </a:cubicBezTo>
                          <a:cubicBezTo>
                            <a:pt x="9971" y="376084"/>
                            <a:pt x="16165" y="369002"/>
                            <a:pt x="14887" y="361335"/>
                          </a:cubicBezTo>
                          <a:cubicBezTo>
                            <a:pt x="13430" y="352593"/>
                            <a:pt x="-1599" y="347903"/>
                            <a:pt x="139" y="339213"/>
                          </a:cubicBezTo>
                          <a:cubicBezTo>
                            <a:pt x="2820" y="325811"/>
                            <a:pt x="45538" y="318645"/>
                            <a:pt x="51758" y="317090"/>
                          </a:cubicBezTo>
                          <a:cubicBezTo>
                            <a:pt x="54216" y="302342"/>
                            <a:pt x="55889" y="287441"/>
                            <a:pt x="59133" y="272845"/>
                          </a:cubicBezTo>
                          <a:cubicBezTo>
                            <a:pt x="62411" y="258096"/>
                            <a:pt x="73740" y="232498"/>
                            <a:pt x="81255" y="221225"/>
                          </a:cubicBezTo>
                          <a:cubicBezTo>
                            <a:pt x="85112" y="215440"/>
                            <a:pt x="91088" y="211393"/>
                            <a:pt x="96004" y="206477"/>
                          </a:cubicBezTo>
                          <a:cubicBezTo>
                            <a:pt x="88630" y="199103"/>
                            <a:pt x="81893" y="191030"/>
                            <a:pt x="73881" y="184354"/>
                          </a:cubicBezTo>
                          <a:cubicBezTo>
                            <a:pt x="67072" y="178680"/>
                            <a:pt x="55050" y="177835"/>
                            <a:pt x="51758" y="169606"/>
                          </a:cubicBezTo>
                          <a:cubicBezTo>
                            <a:pt x="48871" y="162389"/>
                            <a:pt x="56675" y="154858"/>
                            <a:pt x="59133" y="147484"/>
                          </a:cubicBezTo>
                          <a:cubicBezTo>
                            <a:pt x="47450" y="135801"/>
                            <a:pt x="37010" y="129758"/>
                            <a:pt x="37010" y="110613"/>
                          </a:cubicBezTo>
                          <a:cubicBezTo>
                            <a:pt x="37010" y="102840"/>
                            <a:pt x="41926" y="95864"/>
                            <a:pt x="44384" y="88490"/>
                          </a:cubicBezTo>
                          <a:cubicBezTo>
                            <a:pt x="39468" y="73742"/>
                            <a:pt x="18643" y="55238"/>
                            <a:pt x="29636" y="44245"/>
                          </a:cubicBezTo>
                          <a:cubicBezTo>
                            <a:pt x="63019" y="10862"/>
                            <a:pt x="52914" y="27185"/>
                            <a:pt x="66507" y="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05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619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D945A-2E82-834C-AF78-797A6A6970A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11/01/2022</a:t>
            </a: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FA3CB-0549-8F4C-9B09-FC612BAA27A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TDD Refactoring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DE264-EB50-B04A-820B-54D6C0212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F73FEB1-7D87-9041-915F-0299EE9DED15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6145" name="Rectangle 1">
            <a:extLst>
              <a:ext uri="{FF2B5EF4-FFF2-40B4-BE49-F238E27FC236}">
                <a16:creationId xmlns:a16="http://schemas.microsoft.com/office/drawing/2014/main" id="{CDB42490-9E3E-5144-95F4-D2E915F8954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9185" y="277814"/>
            <a:ext cx="8607030" cy="1138237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en-US" sz="4000" dirty="0"/>
              <a:t>What are Anti-Patterns?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E604B1DA-354A-074F-A14D-BF75D254584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69366" y="1355081"/>
            <a:ext cx="9065818" cy="5068888"/>
          </a:xfrm>
          <a:ln/>
        </p:spPr>
        <p:txBody>
          <a:bodyPr/>
          <a:lstStyle/>
          <a:p>
            <a:pP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400" dirty="0">
                <a:cs typeface="Arial" panose="020B0604020202020204" pitchFamily="34" charset="0"/>
              </a:rPr>
              <a:t>Commonly-reinvented bad solutions to problems</a:t>
            </a:r>
          </a:p>
          <a:p>
            <a:pPr lvl="1">
              <a:spcBef>
                <a:spcPts val="400"/>
              </a:spcBef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000" dirty="0">
                <a:cs typeface="Arial" panose="020B0604020202020204" pitchFamily="34" charset="0"/>
              </a:rPr>
              <a:t>something that is commonly done and seems ok</a:t>
            </a:r>
          </a:p>
          <a:p>
            <a:pPr lvl="1">
              <a:spcBef>
                <a:spcPts val="400"/>
              </a:spcBef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000" dirty="0">
                <a:cs typeface="Arial" panose="020B0604020202020204" pitchFamily="34" charset="0"/>
              </a:rPr>
              <a:t>but which has inherent issues associated with it</a:t>
            </a:r>
          </a:p>
          <a:p>
            <a:pPr lvl="1">
              <a:spcBef>
                <a:spcPts val="400"/>
              </a:spcBef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000" dirty="0">
                <a:cs typeface="Arial" panose="020B0604020202020204" pitchFamily="34" charset="0"/>
              </a:rPr>
              <a:t>help to identify things to avoid in the future!</a:t>
            </a:r>
          </a:p>
          <a:p>
            <a:pPr lvl="1">
              <a:spcBef>
                <a:spcPts val="400"/>
              </a:spcBef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000" dirty="0">
                <a:cs typeface="Arial" panose="020B0604020202020204" pitchFamily="34" charset="0"/>
              </a:rPr>
              <a:t>tend to be broader in scope than a code smell</a:t>
            </a:r>
          </a:p>
          <a:p>
            <a:pP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GB" altLang="en-US" sz="2400" dirty="0">
                <a:cs typeface="Arial" panose="020B0604020202020204" pitchFamily="34" charset="0"/>
              </a:rPr>
              <a:t>Some examples</a:t>
            </a:r>
          </a:p>
          <a:p>
            <a:pPr lvl="1"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GB" altLang="en-US" sz="2000" dirty="0">
                <a:cs typeface="Arial" panose="020B0604020202020204" pitchFamily="34" charset="0"/>
              </a:rPr>
              <a:t>Object Cesspool, Yo-Yo</a:t>
            </a:r>
          </a:p>
          <a:p>
            <a:pP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400" dirty="0">
                <a:cs typeface="Arial" panose="020B0604020202020204" pitchFamily="34" charset="0"/>
              </a:rPr>
              <a:t>Textbook on anti-patterns</a:t>
            </a:r>
          </a:p>
          <a:p>
            <a:pPr lvl="1"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1600" dirty="0" err="1">
                <a:cs typeface="Arial" panose="020B0604020202020204" pitchFamily="34" charset="0"/>
              </a:rPr>
              <a:t>AntiPatterns</a:t>
            </a:r>
            <a:r>
              <a:rPr lang="en-US" altLang="en-US" sz="1600" dirty="0">
                <a:cs typeface="Arial" panose="020B0604020202020204" pitchFamily="34" charset="0"/>
              </a:rPr>
              <a:t>: Refactoring Software, Architectures, and Projects in Crisis, </a:t>
            </a:r>
          </a:p>
          <a:p>
            <a:pPr lvl="2"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1600" dirty="0"/>
              <a:t>by Brown, </a:t>
            </a:r>
            <a:r>
              <a:rPr lang="en-US" altLang="en-US" sz="1600" dirty="0" err="1"/>
              <a:t>Malveau</a:t>
            </a:r>
            <a:r>
              <a:rPr lang="en-US" altLang="en-US" sz="1600" dirty="0"/>
              <a:t>, McCormick &amp; Mowbray</a:t>
            </a:r>
          </a:p>
          <a:p>
            <a:pP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400" dirty="0">
                <a:cs typeface="Arial" panose="020B0604020202020204" pitchFamily="34" charset="0"/>
              </a:rPr>
              <a:t>Website on anti-patterns</a:t>
            </a:r>
          </a:p>
          <a:p>
            <a:pPr lvl="2"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1600" dirty="0">
                <a:cs typeface="Arial" panose="020B0604020202020204" pitchFamily="34" charset="0"/>
              </a:rPr>
              <a:t>http://</a:t>
            </a:r>
            <a:r>
              <a:rPr lang="en-US" altLang="en-US" sz="1600" dirty="0" err="1">
                <a:cs typeface="Arial" panose="020B0604020202020204" pitchFamily="34" charset="0"/>
              </a:rPr>
              <a:t>en.wikipedia.org</a:t>
            </a:r>
            <a:r>
              <a:rPr lang="en-US" altLang="en-US" sz="1600" dirty="0">
                <a:cs typeface="Arial" panose="020B0604020202020204" pitchFamily="34" charset="0"/>
              </a:rPr>
              <a:t>/wiki/Anti-patterns</a:t>
            </a:r>
            <a:endParaRPr lang="en-GB" altLang="en-US" sz="1600" dirty="0">
              <a:cs typeface="Arial" panose="020B0604020202020204" pitchFamily="34" charset="0"/>
            </a:endParaRPr>
          </a:p>
          <a:p>
            <a:pPr marL="338138" indent="-338138">
              <a:buClrTx/>
              <a:buNone/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endParaRPr lang="en-GB" alt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F70FC8-7247-D14E-95AE-88335505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320" y="2132856"/>
            <a:ext cx="1773051" cy="2325864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4A60FB8-477A-A848-BF9F-3233D0409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434031"/>
            <a:ext cx="770881" cy="77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75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386EE-681C-E242-83EC-BEE6BB56D13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11/01/2022</a:t>
            </a: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D433E-A6B3-044D-A7C5-F1CBBE12BCC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TDD Refactoring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543CB-D6E9-AB47-8D2F-BF84C6D444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9206B84-1F6D-9F4B-A471-56684FBA1E7C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ACD45B10-0FFB-EC48-9DDB-8CBD300348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9183" y="277814"/>
            <a:ext cx="8607031" cy="1138237"/>
          </a:xfrm>
          <a:ln/>
        </p:spPr>
        <p:txBody>
          <a:bodyPr/>
          <a:lstStyle/>
          <a:p>
            <a:pPr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en-US" dirty="0"/>
              <a:t>Object Cesspool Anti-Pattern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DB0218E2-071A-984A-A67B-4BB12686FBC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9183" y="1556792"/>
            <a:ext cx="9065817" cy="5301209"/>
          </a:xfrm>
          <a:ln/>
        </p:spPr>
        <p:txBody>
          <a:bodyPr/>
          <a:lstStyle/>
          <a:p>
            <a:pP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400" dirty="0">
                <a:cs typeface="Arial" panose="020B0604020202020204" pitchFamily="34" charset="0"/>
              </a:rPr>
              <a:t>Object Cesspool - a pool of dirty objects</a:t>
            </a:r>
          </a:p>
          <a:p>
            <a:pPr lvl="1"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000" dirty="0">
                <a:cs typeface="Arial" panose="020B0604020202020204" pitchFamily="34" charset="0"/>
              </a:rPr>
              <a:t>use a pool to hold a cache of reusable objects</a:t>
            </a:r>
          </a:p>
          <a:p>
            <a:pPr lvl="1"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000" dirty="0">
                <a:cs typeface="Arial" panose="020B0604020202020204" pitchFamily="34" charset="0"/>
              </a:rPr>
              <a:t>return objects to the pool when no longer required</a:t>
            </a:r>
          </a:p>
          <a:p>
            <a:pPr lvl="1"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000" dirty="0">
                <a:cs typeface="Arial" panose="020B0604020202020204" pitchFamily="34" charset="0"/>
              </a:rPr>
              <a:t>But do not clean objects on return</a:t>
            </a:r>
          </a:p>
          <a:p>
            <a:pP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400" dirty="0">
                <a:cs typeface="Arial" panose="020B0604020202020204" pitchFamily="34" charset="0"/>
              </a:rPr>
              <a:t>Problems with Object Cesspool</a:t>
            </a:r>
          </a:p>
          <a:p>
            <a:pPr lvl="1"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000" dirty="0">
                <a:cs typeface="Arial" panose="020B0604020202020204" pitchFamily="34" charset="0"/>
              </a:rPr>
              <a:t>recycled object might have state from previous incarnation</a:t>
            </a:r>
          </a:p>
          <a:p>
            <a:pPr lvl="1"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000" dirty="0">
                <a:cs typeface="Arial" panose="020B0604020202020204" pitchFamily="34" charset="0"/>
              </a:rPr>
              <a:t>can cause confusion and inconsistency</a:t>
            </a:r>
          </a:p>
          <a:p>
            <a:pPr marL="338138" indent="-338138"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400" dirty="0">
                <a:cs typeface="Arial" panose="020B0604020202020204" pitchFamily="34" charset="0"/>
              </a:rPr>
              <a:t>Solution</a:t>
            </a:r>
          </a:p>
          <a:p>
            <a:pPr lvl="1"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000" dirty="0">
                <a:cs typeface="Arial" panose="020B0604020202020204" pitchFamily="34" charset="0"/>
              </a:rPr>
              <a:t>clarify who is responsible for cleaning objects when returned</a:t>
            </a:r>
          </a:p>
          <a:p>
            <a:pPr lvl="1"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000" dirty="0">
                <a:cs typeface="Arial" panose="020B0604020202020204" pitchFamily="34" charset="0"/>
              </a:rPr>
              <a:t>make sure objects are completely wiped of previous state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26B203C-696D-E94F-BA26-7FD73CEC3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434031"/>
            <a:ext cx="770881" cy="77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192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4A8DF-60DE-7D4B-B7B0-5D4AEF8F1E0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11/01/2022</a:t>
            </a: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E7A0C-BB61-184F-92F0-C656CF710F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en-US"/>
              <a:t>TDD Refactoring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E9847-DE4E-4D46-846F-BDFFDE3BE7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68A535-A1DF-EC40-95D9-A281C23A1681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6C6CE7B5-A839-3F4C-BF8F-528354BD78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88505" y="273051"/>
            <a:ext cx="8576122" cy="1139825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en-US" dirty="0"/>
              <a:t>Poltergeist / Gypsy Anti-Pattern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F71A449-B079-BC48-AC19-D75F147999D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88504" y="1600201"/>
            <a:ext cx="9036496" cy="4892675"/>
          </a:xfrm>
          <a:ln/>
        </p:spPr>
        <p:txBody>
          <a:bodyPr/>
          <a:lstStyle/>
          <a:p>
            <a:pP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400" dirty="0">
                <a:cs typeface="Arial" panose="020B0604020202020204" pitchFamily="34" charset="0"/>
              </a:rPr>
              <a:t>Poltergeist classes constitute</a:t>
            </a:r>
          </a:p>
          <a:p>
            <a:pPr lvl="1"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000" dirty="0">
                <a:cs typeface="Arial" panose="020B0604020202020204" pitchFamily="34" charset="0"/>
              </a:rPr>
              <a:t>often stateless classes / instances</a:t>
            </a:r>
          </a:p>
          <a:p>
            <a:pPr lvl="1"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000" dirty="0">
                <a:cs typeface="Arial" panose="020B0604020202020204" pitchFamily="34" charset="0"/>
              </a:rPr>
              <a:t>temporary, short-duration objects and classes</a:t>
            </a:r>
          </a:p>
          <a:p>
            <a:pPr lvl="1"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000" dirty="0">
                <a:cs typeface="Arial" panose="020B0604020202020204" pitchFamily="34" charset="0"/>
              </a:rPr>
              <a:t>single-operation classes that exist only to “seed” or “invoke” other classes through temporary associations</a:t>
            </a:r>
          </a:p>
          <a:p>
            <a:pPr lvl="1"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000" dirty="0">
                <a:cs typeface="Arial" panose="020B0604020202020204" pitchFamily="34" charset="0"/>
              </a:rPr>
              <a:t>classes with “control-like” operation names such as </a:t>
            </a:r>
            <a:r>
              <a:rPr lang="en-US" altLang="en-US" sz="2000" dirty="0" err="1">
                <a:cs typeface="Arial" panose="020B0604020202020204" pitchFamily="34" charset="0"/>
              </a:rPr>
              <a:t>start_process_alpha</a:t>
            </a:r>
            <a:endParaRPr lang="en-US" altLang="en-US" sz="2000" dirty="0">
              <a:cs typeface="Arial" panose="020B0604020202020204" pitchFamily="34" charset="0"/>
            </a:endParaRPr>
          </a:p>
          <a:p>
            <a:pPr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400" dirty="0">
                <a:cs typeface="Arial" panose="020B0604020202020204" pitchFamily="34" charset="0"/>
              </a:rPr>
              <a:t>Symptoms And Consequences</a:t>
            </a:r>
          </a:p>
          <a:p>
            <a:pPr lvl="1"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000" dirty="0">
                <a:cs typeface="Arial" panose="020B0604020202020204" pitchFamily="34" charset="0"/>
              </a:rPr>
              <a:t>redundant navigation paths and Transient associations</a:t>
            </a:r>
          </a:p>
          <a:p>
            <a:pPr lvl="1"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000" dirty="0">
                <a:cs typeface="Arial" panose="020B0604020202020204" pitchFamily="34" charset="0"/>
              </a:rPr>
              <a:t>polluted object space</a:t>
            </a:r>
          </a:p>
          <a:p>
            <a:pPr lvl="1">
              <a:tabLst>
                <a:tab pos="338138" algn="l"/>
                <a:tab pos="442913" algn="l"/>
                <a:tab pos="892175" algn="l"/>
                <a:tab pos="1341438" algn="l"/>
                <a:tab pos="1790700" algn="l"/>
                <a:tab pos="2239963" algn="l"/>
                <a:tab pos="2689225" algn="l"/>
                <a:tab pos="3138488" algn="l"/>
                <a:tab pos="3587750" algn="l"/>
                <a:tab pos="4037013" algn="l"/>
                <a:tab pos="4486275" algn="l"/>
                <a:tab pos="4935538" algn="l"/>
                <a:tab pos="5384800" algn="l"/>
                <a:tab pos="5834063" algn="l"/>
                <a:tab pos="6283325" algn="l"/>
                <a:tab pos="6732588" algn="l"/>
                <a:tab pos="7181850" algn="l"/>
                <a:tab pos="7631113" algn="l"/>
                <a:tab pos="8080375" algn="l"/>
                <a:tab pos="8529638" algn="l"/>
                <a:tab pos="8978900" algn="l"/>
              </a:tabLst>
            </a:pPr>
            <a:r>
              <a:rPr lang="en-US" altLang="en-US" sz="2000" dirty="0">
                <a:cs typeface="Arial" panose="020B0604020202020204" pitchFamily="34" charset="0"/>
              </a:rPr>
              <a:t>can often use methods or functions instead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228BAB4-349B-F044-8EC2-64E7245DD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434031"/>
            <a:ext cx="770881" cy="77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1152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Resources: Refactoring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95300" y="1428295"/>
            <a:ext cx="9138220" cy="5096331"/>
          </a:xfrm>
          <a:ln/>
        </p:spPr>
        <p:txBody>
          <a:bodyPr anchor="t"/>
          <a:lstStyle/>
          <a:p>
            <a:r>
              <a:rPr lang="en-US" sz="2000" dirty="0"/>
              <a:t>Martin Fowlers’ Refactoring site</a:t>
            </a:r>
          </a:p>
          <a:p>
            <a:pPr lvl="1"/>
            <a:r>
              <a:rPr lang="en-US" sz="1800" u="sng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https://refactoring.com/</a:t>
            </a:r>
            <a:endParaRPr lang="en-US" sz="1800" u="sng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r>
              <a:rPr lang="en-US" sz="2000" dirty="0"/>
              <a:t>Gilded Rose Refactoring Kata</a:t>
            </a:r>
          </a:p>
          <a:p>
            <a:pPr lvl="1"/>
            <a:r>
              <a:rPr lang="en-US" sz="1800" u="sng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https://github.com/emilybache/GildedRose-Refactoring-Kata</a:t>
            </a:r>
            <a:endParaRPr lang="en-US" sz="1800" u="sng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r>
              <a:rPr lang="en-US" sz="2000" dirty="0"/>
              <a:t>Refactoring Guru: Refactoring and Design Patterns</a:t>
            </a:r>
          </a:p>
          <a:p>
            <a:pPr lvl="1"/>
            <a:r>
              <a:rPr lang="en-US" sz="1800" u="sng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https://refactoring.guru/</a:t>
            </a:r>
            <a:endParaRPr lang="en-US" sz="1800" u="sng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341313" lvl="1" indent="-341313">
              <a:lnSpc>
                <a:spcPct val="125000"/>
              </a:lnSpc>
              <a:spcBef>
                <a:spcPts val="700"/>
              </a:spcBef>
              <a:buFont typeface="Wingdings" pitchFamily="2" charset="2"/>
              <a:buChar char=""/>
            </a:pPr>
            <a:r>
              <a:rPr lang="en-US" sz="2000" dirty="0"/>
              <a:t>6 Anti-patterns to avoid</a:t>
            </a:r>
          </a:p>
          <a:p>
            <a:pPr lvl="1"/>
            <a:r>
              <a:rPr lang="en-US" sz="1800" u="sng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https://www.freecodecamp.org/news/antipatterns-to-avoid-in-code/</a:t>
            </a:r>
            <a:endParaRPr lang="en-US" sz="1800" u="sng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341313" lvl="1" indent="-341313">
              <a:lnSpc>
                <a:spcPct val="125000"/>
              </a:lnSpc>
              <a:spcBef>
                <a:spcPts val="700"/>
              </a:spcBef>
              <a:buFont typeface="Wingdings" pitchFamily="2" charset="2"/>
              <a:buChar char=""/>
            </a:pPr>
            <a:r>
              <a:rPr lang="en-US" sz="2000" dirty="0"/>
              <a:t>Coding Horror: Code Smells</a:t>
            </a:r>
          </a:p>
          <a:p>
            <a:pPr marL="742950" lvl="2" indent="-341313">
              <a:lnSpc>
                <a:spcPct val="125000"/>
              </a:lnSpc>
              <a:spcBef>
                <a:spcPts val="700"/>
              </a:spcBef>
            </a:pPr>
            <a:r>
              <a:rPr lang="en-US" sz="1600" dirty="0"/>
              <a:t>https://</a:t>
            </a:r>
            <a:r>
              <a:rPr lang="en-US" sz="1600" dirty="0" err="1"/>
              <a:t>blog.codinghorror.com</a:t>
            </a:r>
            <a:r>
              <a:rPr lang="en-US" sz="1600" dirty="0"/>
              <a:t>/code-smells/ </a:t>
            </a:r>
          </a:p>
          <a:p>
            <a:pPr marL="341313" lvl="1" indent="-341313">
              <a:lnSpc>
                <a:spcPct val="125000"/>
              </a:lnSpc>
              <a:spcBef>
                <a:spcPts val="700"/>
              </a:spcBef>
              <a:buFont typeface="Wingdings" pitchFamily="2" charset="2"/>
              <a:buChar char=""/>
            </a:pPr>
            <a:r>
              <a:rPr lang="en-US" sz="2000" dirty="0"/>
              <a:t>Wikipedia</a:t>
            </a:r>
          </a:p>
          <a:p>
            <a:pPr lvl="1"/>
            <a:r>
              <a:rPr lang="en-US" sz="1600" u="sng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https://</a:t>
            </a:r>
            <a:r>
              <a:rPr lang="en-US" sz="1600" u="sng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en.wikipedia.org</a:t>
            </a:r>
            <a:r>
              <a:rPr lang="en-US" sz="1600" u="sng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/wiki/</a:t>
            </a:r>
            <a:r>
              <a:rPr lang="en-US" sz="1600" u="sng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Code_refactoring</a:t>
            </a:r>
            <a:endParaRPr lang="en-US" sz="1600" u="sng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80BB54-5D56-054C-BC7E-67D6ABF6A05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8FD2A8-279F-D244-A10A-18D1D87A8C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9B837-E73A-7F49-A9EC-4B3F5BD37F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D8066D-34C3-5448-95F4-C3E78F71A2DC}"/>
              </a:ext>
            </a:extLst>
          </p:cNvPr>
          <p:cNvGrpSpPr/>
          <p:nvPr/>
        </p:nvGrpSpPr>
        <p:grpSpPr>
          <a:xfrm>
            <a:off x="8121352" y="476672"/>
            <a:ext cx="1021532" cy="790402"/>
            <a:chOff x="3987670" y="4667605"/>
            <a:chExt cx="1216212" cy="107465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C5D9515-1713-B640-A55F-6EF82CD3737B}"/>
                </a:ext>
              </a:extLst>
            </p:cNvPr>
            <p:cNvSpPr/>
            <p:nvPr/>
          </p:nvSpPr>
          <p:spPr bwMode="auto">
            <a:xfrm>
              <a:off x="3987670" y="4667605"/>
              <a:ext cx="360040" cy="288032"/>
            </a:xfrm>
            <a:prstGeom prst="ellipse">
              <a:avLst/>
            </a:prstGeom>
            <a:solidFill>
              <a:srgbClr val="C8CD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4FFD6D-36D5-DB49-A981-29F43B16C20C}"/>
                </a:ext>
              </a:extLst>
            </p:cNvPr>
            <p:cNvSpPr/>
            <p:nvPr/>
          </p:nvSpPr>
          <p:spPr bwMode="auto">
            <a:xfrm>
              <a:off x="3987670" y="5073827"/>
              <a:ext cx="360040" cy="288032"/>
            </a:xfrm>
            <a:prstGeom prst="ellipse">
              <a:avLst/>
            </a:prstGeom>
            <a:solidFill>
              <a:srgbClr val="C8CD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E157C1-6495-1245-AC35-B08B8F472952}"/>
                </a:ext>
              </a:extLst>
            </p:cNvPr>
            <p:cNvSpPr/>
            <p:nvPr/>
          </p:nvSpPr>
          <p:spPr bwMode="auto">
            <a:xfrm>
              <a:off x="3987670" y="5454224"/>
              <a:ext cx="360040" cy="288032"/>
            </a:xfrm>
            <a:prstGeom prst="ellipse">
              <a:avLst/>
            </a:prstGeom>
            <a:solidFill>
              <a:srgbClr val="C8CD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D08C45B-266F-0E42-A94B-6CED5F78B991}"/>
                </a:ext>
              </a:extLst>
            </p:cNvPr>
            <p:cNvSpPr/>
            <p:nvPr/>
          </p:nvSpPr>
          <p:spPr bwMode="auto">
            <a:xfrm>
              <a:off x="4952140" y="4764754"/>
              <a:ext cx="251742" cy="381765"/>
            </a:xfrm>
            <a:prstGeom prst="roundRect">
              <a:avLst/>
            </a:prstGeom>
            <a:solidFill>
              <a:srgbClr val="C8FFC8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25D7CDF-FBD4-4C40-AB90-E150FD0335C9}"/>
                </a:ext>
              </a:extLst>
            </p:cNvPr>
            <p:cNvSpPr/>
            <p:nvPr/>
          </p:nvSpPr>
          <p:spPr bwMode="auto">
            <a:xfrm>
              <a:off x="4952140" y="5344191"/>
              <a:ext cx="251742" cy="381765"/>
            </a:xfrm>
            <a:prstGeom prst="roundRect">
              <a:avLst/>
            </a:prstGeom>
            <a:solidFill>
              <a:srgbClr val="C8FFC8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F0F09AB-ACD6-DC43-AF9D-A0E5AF71B022}"/>
                </a:ext>
              </a:extLst>
            </p:cNvPr>
            <p:cNvCxnSpPr/>
            <p:nvPr/>
          </p:nvCxnSpPr>
          <p:spPr bwMode="auto">
            <a:xfrm>
              <a:off x="4405776" y="5217843"/>
              <a:ext cx="511506" cy="0"/>
            </a:xfrm>
            <a:prstGeom prst="straightConnector1">
              <a:avLst/>
            </a:prstGeom>
            <a:solidFill>
              <a:srgbClr val="00B8FF"/>
            </a:solidFill>
            <a:ln w="635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3827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3300046"/>
          </a:xfrm>
        </p:spPr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How to Identify Need for Refactoring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Keeping Code Clean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Bad Code Smells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Anti-Patterns</a:t>
            </a: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TDD Refactoring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82391-0B65-3D45-83B8-9D3479DF0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9CEA599-97C7-E74A-AE67-083C67CC61FD}"/>
              </a:ext>
            </a:extLst>
          </p:cNvPr>
          <p:cNvGrpSpPr/>
          <p:nvPr/>
        </p:nvGrpSpPr>
        <p:grpSpPr>
          <a:xfrm>
            <a:off x="7137136" y="2762371"/>
            <a:ext cx="1216212" cy="1074651"/>
            <a:chOff x="3987670" y="4667605"/>
            <a:chExt cx="1216212" cy="107465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CEA008-9226-C94B-9DE5-630115CB3583}"/>
                </a:ext>
              </a:extLst>
            </p:cNvPr>
            <p:cNvSpPr/>
            <p:nvPr/>
          </p:nvSpPr>
          <p:spPr bwMode="auto">
            <a:xfrm>
              <a:off x="3987670" y="4667605"/>
              <a:ext cx="360040" cy="288032"/>
            </a:xfrm>
            <a:prstGeom prst="ellipse">
              <a:avLst/>
            </a:prstGeom>
            <a:solidFill>
              <a:srgbClr val="C8CD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77D3EA-5B38-1C49-A4F7-6A3D22135BD7}"/>
                </a:ext>
              </a:extLst>
            </p:cNvPr>
            <p:cNvSpPr/>
            <p:nvPr/>
          </p:nvSpPr>
          <p:spPr bwMode="auto">
            <a:xfrm>
              <a:off x="3987670" y="5073827"/>
              <a:ext cx="360040" cy="288032"/>
            </a:xfrm>
            <a:prstGeom prst="ellipse">
              <a:avLst/>
            </a:prstGeom>
            <a:solidFill>
              <a:srgbClr val="C8CD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2F8BA20-8A50-3944-9F2C-1B7397044DB5}"/>
                </a:ext>
              </a:extLst>
            </p:cNvPr>
            <p:cNvSpPr/>
            <p:nvPr/>
          </p:nvSpPr>
          <p:spPr bwMode="auto">
            <a:xfrm>
              <a:off x="3987670" y="5454224"/>
              <a:ext cx="360040" cy="288032"/>
            </a:xfrm>
            <a:prstGeom prst="ellipse">
              <a:avLst/>
            </a:prstGeom>
            <a:solidFill>
              <a:srgbClr val="C8CD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205594C-05E9-DA45-82D3-AB063ACAD76E}"/>
                </a:ext>
              </a:extLst>
            </p:cNvPr>
            <p:cNvSpPr/>
            <p:nvPr/>
          </p:nvSpPr>
          <p:spPr bwMode="auto">
            <a:xfrm>
              <a:off x="4952140" y="4764754"/>
              <a:ext cx="251742" cy="381765"/>
            </a:xfrm>
            <a:prstGeom prst="roundRect">
              <a:avLst/>
            </a:prstGeom>
            <a:solidFill>
              <a:srgbClr val="C8FFC8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7637884-5A12-5C41-9354-44A98175C2EB}"/>
                </a:ext>
              </a:extLst>
            </p:cNvPr>
            <p:cNvSpPr/>
            <p:nvPr/>
          </p:nvSpPr>
          <p:spPr bwMode="auto">
            <a:xfrm>
              <a:off x="4952140" y="5344191"/>
              <a:ext cx="251742" cy="381765"/>
            </a:xfrm>
            <a:prstGeom prst="roundRect">
              <a:avLst/>
            </a:prstGeom>
            <a:solidFill>
              <a:srgbClr val="C8FFC8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C94D59A-7CB2-D94B-AAF7-F9A0049E0148}"/>
                </a:ext>
              </a:extLst>
            </p:cNvPr>
            <p:cNvCxnSpPr/>
            <p:nvPr/>
          </p:nvCxnSpPr>
          <p:spPr bwMode="auto">
            <a:xfrm>
              <a:off x="4405776" y="5217843"/>
              <a:ext cx="511506" cy="0"/>
            </a:xfrm>
            <a:prstGeom prst="straightConnector1">
              <a:avLst/>
            </a:prstGeom>
            <a:solidFill>
              <a:srgbClr val="00B8FF"/>
            </a:solidFill>
            <a:ln w="635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11193-6D11-114D-A35C-C6D77A9F3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E00E-3458-C742-9D0A-54922F92E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371379"/>
            <a:ext cx="8913681" cy="4529138"/>
          </a:xfrm>
        </p:spPr>
        <p:txBody>
          <a:bodyPr/>
          <a:lstStyle/>
          <a:p>
            <a:r>
              <a:rPr lang="en-US" altLang="zh-TW" sz="2400" dirty="0"/>
              <a:t>What is refactoring?</a:t>
            </a:r>
          </a:p>
          <a:p>
            <a:pPr lvl="1"/>
            <a:r>
              <a:rPr lang="en-US" altLang="zh-TW" sz="2000" dirty="0"/>
              <a:t>Refactoring is a ”</a:t>
            </a:r>
            <a:r>
              <a:rPr lang="en-US" altLang="zh-TW" sz="2000" i="1" dirty="0">
                <a:solidFill>
                  <a:srgbClr val="7030A0"/>
                </a:solidFill>
              </a:rPr>
              <a:t>interface</a:t>
            </a:r>
            <a:r>
              <a:rPr lang="en-US" altLang="zh-TW" sz="2000" dirty="0">
                <a:solidFill>
                  <a:srgbClr val="7030A0"/>
                </a:solidFill>
              </a:rPr>
              <a:t>-preserving transformation</a:t>
            </a:r>
            <a:r>
              <a:rPr lang="en-US" altLang="zh-TW" sz="2000" dirty="0"/>
              <a:t>" </a:t>
            </a:r>
          </a:p>
          <a:p>
            <a:pPr lvl="1"/>
            <a:r>
              <a:rPr lang="en-US" altLang="zh-TW" sz="2000" dirty="0"/>
              <a:t>Martin Fowler defines it as </a:t>
            </a:r>
          </a:p>
          <a:p>
            <a:pPr marL="457200" lvl="1" indent="0" algn="ctr">
              <a:buNone/>
            </a:pPr>
            <a:r>
              <a:rPr lang="en-US" altLang="zh-TW" sz="2000" dirty="0"/>
              <a:t>"</a:t>
            </a:r>
            <a:r>
              <a:rPr lang="en-US" altLang="zh-TW" sz="2000" i="1" dirty="0"/>
              <a:t>a change made to the internal structure of software to make it easier to understand and cheaper to modify without changing its observable behavior</a:t>
            </a:r>
            <a:r>
              <a:rPr lang="en-US" altLang="zh-TW" sz="2000" dirty="0"/>
              <a:t>" </a:t>
            </a:r>
          </a:p>
          <a:p>
            <a:r>
              <a:rPr lang="en-US" altLang="zh-TW" sz="2400" dirty="0"/>
              <a:t>Refactoring motivation</a:t>
            </a:r>
          </a:p>
          <a:p>
            <a:pPr lvl="1"/>
            <a:r>
              <a:rPr lang="en-US" altLang="zh-TW" sz="2000" dirty="0"/>
              <a:t>Make it easier to add new code</a:t>
            </a:r>
          </a:p>
          <a:p>
            <a:pPr lvl="1"/>
            <a:r>
              <a:rPr lang="en-US" altLang="zh-TW" sz="2000" dirty="0"/>
              <a:t>Improve the design of existing code</a:t>
            </a:r>
          </a:p>
          <a:p>
            <a:pPr lvl="1"/>
            <a:r>
              <a:rPr lang="en-US" altLang="zh-TW" sz="2000" dirty="0"/>
              <a:t>Gain a better understanding of code</a:t>
            </a:r>
          </a:p>
          <a:p>
            <a:pPr lvl="1"/>
            <a:r>
              <a:rPr lang="en-US" altLang="zh-TW" sz="2000" dirty="0"/>
              <a:t>Improve the clarity of the code</a:t>
            </a:r>
          </a:p>
          <a:p>
            <a:pPr lvl="1"/>
            <a:r>
              <a:rPr lang="en-US" altLang="zh-TW" sz="2000" dirty="0"/>
              <a:t>Refine the effectiveness of the code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D1832-3E0F-6E4E-8E02-013492CAC22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4E17-B359-B04F-9614-9A38755040C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3CB78-B4DE-A642-AA54-8771175708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3E359-2E66-3848-ABA1-ED0E64408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52" y="3882877"/>
            <a:ext cx="1243934" cy="157405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B7DABB-6543-8642-A0B5-EEF02E925600}"/>
              </a:ext>
            </a:extLst>
          </p:cNvPr>
          <p:cNvGrpSpPr/>
          <p:nvPr/>
        </p:nvGrpSpPr>
        <p:grpSpPr>
          <a:xfrm>
            <a:off x="8121352" y="476672"/>
            <a:ext cx="1021532" cy="790402"/>
            <a:chOff x="3987670" y="4667605"/>
            <a:chExt cx="1216212" cy="107465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FE354F4-A73D-B547-B8B9-2A14934E59F5}"/>
                </a:ext>
              </a:extLst>
            </p:cNvPr>
            <p:cNvSpPr/>
            <p:nvPr/>
          </p:nvSpPr>
          <p:spPr bwMode="auto">
            <a:xfrm>
              <a:off x="3987670" y="4667605"/>
              <a:ext cx="360040" cy="288032"/>
            </a:xfrm>
            <a:prstGeom prst="ellipse">
              <a:avLst/>
            </a:prstGeom>
            <a:solidFill>
              <a:srgbClr val="C8CD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87B826-9109-414A-9C04-CCC4682EF8DA}"/>
                </a:ext>
              </a:extLst>
            </p:cNvPr>
            <p:cNvSpPr/>
            <p:nvPr/>
          </p:nvSpPr>
          <p:spPr bwMode="auto">
            <a:xfrm>
              <a:off x="3987670" y="5073827"/>
              <a:ext cx="360040" cy="288032"/>
            </a:xfrm>
            <a:prstGeom prst="ellipse">
              <a:avLst/>
            </a:prstGeom>
            <a:solidFill>
              <a:srgbClr val="C8CD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87187F-4B2A-7742-81F1-84069C607A46}"/>
                </a:ext>
              </a:extLst>
            </p:cNvPr>
            <p:cNvSpPr/>
            <p:nvPr/>
          </p:nvSpPr>
          <p:spPr bwMode="auto">
            <a:xfrm>
              <a:off x="3987670" y="5454224"/>
              <a:ext cx="360040" cy="288032"/>
            </a:xfrm>
            <a:prstGeom prst="ellipse">
              <a:avLst/>
            </a:prstGeom>
            <a:solidFill>
              <a:srgbClr val="C8CD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2178655-A14C-9041-BE8C-D2D31DBB7D56}"/>
                </a:ext>
              </a:extLst>
            </p:cNvPr>
            <p:cNvSpPr/>
            <p:nvPr/>
          </p:nvSpPr>
          <p:spPr bwMode="auto">
            <a:xfrm>
              <a:off x="4952140" y="4764754"/>
              <a:ext cx="251742" cy="381765"/>
            </a:xfrm>
            <a:prstGeom prst="roundRect">
              <a:avLst/>
            </a:prstGeom>
            <a:solidFill>
              <a:srgbClr val="C8FFC8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9E07D67-6259-2749-8DF9-2BB1B217681C}"/>
                </a:ext>
              </a:extLst>
            </p:cNvPr>
            <p:cNvSpPr/>
            <p:nvPr/>
          </p:nvSpPr>
          <p:spPr bwMode="auto">
            <a:xfrm>
              <a:off x="4952140" y="5344191"/>
              <a:ext cx="251742" cy="381765"/>
            </a:xfrm>
            <a:prstGeom prst="roundRect">
              <a:avLst/>
            </a:prstGeom>
            <a:solidFill>
              <a:srgbClr val="C8FFC8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81424F0-241A-FC4B-BAA5-4116B141BD14}"/>
                </a:ext>
              </a:extLst>
            </p:cNvPr>
            <p:cNvCxnSpPr/>
            <p:nvPr/>
          </p:nvCxnSpPr>
          <p:spPr bwMode="auto">
            <a:xfrm>
              <a:off x="4405776" y="5217843"/>
              <a:ext cx="511506" cy="0"/>
            </a:xfrm>
            <a:prstGeom prst="straightConnector1">
              <a:avLst/>
            </a:prstGeom>
            <a:solidFill>
              <a:srgbClr val="00B8FF"/>
            </a:solidFill>
            <a:ln w="635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1043BF0-2708-C28F-AE32-116F46992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225" y="4599428"/>
            <a:ext cx="1228807" cy="15228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DF83E4-0791-9840-0A93-027A2D4D1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298" y="5016434"/>
            <a:ext cx="1157171" cy="153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71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Refactoring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556792"/>
            <a:ext cx="8228013" cy="4529138"/>
          </a:xfrm>
        </p:spPr>
        <p:txBody>
          <a:bodyPr/>
          <a:lstStyle/>
          <a:p>
            <a:r>
              <a:rPr lang="en-GB" sz="2400" dirty="0"/>
              <a:t>Is a </a:t>
            </a:r>
            <a:r>
              <a:rPr lang="en-GB" sz="2400" i="1" dirty="0">
                <a:solidFill>
                  <a:srgbClr val="0000FF"/>
                </a:solidFill>
              </a:rPr>
              <a:t>key aspect </a:t>
            </a:r>
            <a:r>
              <a:rPr lang="en-GB" sz="2400" dirty="0"/>
              <a:t>of TDD</a:t>
            </a:r>
          </a:p>
          <a:p>
            <a:r>
              <a:rPr lang="en-GB" sz="2400" dirty="0"/>
              <a:t>Makes it more than just Testing or Test First Development</a:t>
            </a:r>
          </a:p>
          <a:p>
            <a:r>
              <a:rPr lang="en-GB" sz="2400" dirty="0"/>
              <a:t>Places the </a:t>
            </a:r>
            <a:r>
              <a:rPr lang="en-GB" sz="2400" i="1" dirty="0">
                <a:solidFill>
                  <a:srgbClr val="0000FF"/>
                </a:solidFill>
              </a:rPr>
              <a:t>focus</a:t>
            </a:r>
            <a:r>
              <a:rPr lang="en-GB" sz="2400" dirty="0"/>
              <a:t> on (re)design and incremental improvement</a:t>
            </a:r>
          </a:p>
          <a:p>
            <a:r>
              <a:rPr lang="en-GB" sz="2400" dirty="0"/>
              <a:t>Tests provide for specification of what is needed as well as verification that existing behaviour is maintained</a:t>
            </a:r>
          </a:p>
          <a:p>
            <a:r>
              <a:rPr lang="en-GB" sz="2400" dirty="0"/>
              <a:t>Without Refactoring TDD isn’t TDD!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8B61C-E6CE-6E4B-9615-386A7C1455A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ED01C-91CB-814E-849E-B5F79A9B82C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TDD Refactoring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DA7285-495E-DA4C-9E90-2078EF3B0FA1}"/>
              </a:ext>
            </a:extLst>
          </p:cNvPr>
          <p:cNvGrpSpPr/>
          <p:nvPr/>
        </p:nvGrpSpPr>
        <p:grpSpPr>
          <a:xfrm>
            <a:off x="8121352" y="476672"/>
            <a:ext cx="1021532" cy="790402"/>
            <a:chOff x="3987670" y="4667605"/>
            <a:chExt cx="1216212" cy="107465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36E44B1-B5F7-4942-830C-9BD0226CAFDD}"/>
                </a:ext>
              </a:extLst>
            </p:cNvPr>
            <p:cNvSpPr/>
            <p:nvPr/>
          </p:nvSpPr>
          <p:spPr bwMode="auto">
            <a:xfrm>
              <a:off x="3987670" y="4667605"/>
              <a:ext cx="360040" cy="288032"/>
            </a:xfrm>
            <a:prstGeom prst="ellipse">
              <a:avLst/>
            </a:prstGeom>
            <a:solidFill>
              <a:srgbClr val="C8CD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A19FBE8-B25F-3342-99AB-D563C4450CE0}"/>
                </a:ext>
              </a:extLst>
            </p:cNvPr>
            <p:cNvSpPr/>
            <p:nvPr/>
          </p:nvSpPr>
          <p:spPr bwMode="auto">
            <a:xfrm>
              <a:off x="3987670" y="5073827"/>
              <a:ext cx="360040" cy="288032"/>
            </a:xfrm>
            <a:prstGeom prst="ellipse">
              <a:avLst/>
            </a:prstGeom>
            <a:solidFill>
              <a:srgbClr val="C8CD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96DA99-C7D4-3E40-9FB9-77C1A7DF92F9}"/>
                </a:ext>
              </a:extLst>
            </p:cNvPr>
            <p:cNvSpPr/>
            <p:nvPr/>
          </p:nvSpPr>
          <p:spPr bwMode="auto">
            <a:xfrm>
              <a:off x="3987670" y="5454224"/>
              <a:ext cx="360040" cy="288032"/>
            </a:xfrm>
            <a:prstGeom prst="ellipse">
              <a:avLst/>
            </a:prstGeom>
            <a:solidFill>
              <a:srgbClr val="C8CD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E10E742-FAB1-AC41-B93B-3AF9B535CEF8}"/>
                </a:ext>
              </a:extLst>
            </p:cNvPr>
            <p:cNvSpPr/>
            <p:nvPr/>
          </p:nvSpPr>
          <p:spPr bwMode="auto">
            <a:xfrm>
              <a:off x="4952140" y="4764754"/>
              <a:ext cx="251742" cy="381765"/>
            </a:xfrm>
            <a:prstGeom prst="roundRect">
              <a:avLst/>
            </a:prstGeom>
            <a:solidFill>
              <a:srgbClr val="C8FFC8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A6DEB84-4B77-A54E-B990-64DAFB579FD6}"/>
                </a:ext>
              </a:extLst>
            </p:cNvPr>
            <p:cNvSpPr/>
            <p:nvPr/>
          </p:nvSpPr>
          <p:spPr bwMode="auto">
            <a:xfrm>
              <a:off x="4952140" y="5344191"/>
              <a:ext cx="251742" cy="381765"/>
            </a:xfrm>
            <a:prstGeom prst="roundRect">
              <a:avLst/>
            </a:prstGeom>
            <a:solidFill>
              <a:srgbClr val="C8FFC8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937DB-1066-BD45-9B92-7D2C36612D27}"/>
                </a:ext>
              </a:extLst>
            </p:cNvPr>
            <p:cNvCxnSpPr/>
            <p:nvPr/>
          </p:nvCxnSpPr>
          <p:spPr bwMode="auto">
            <a:xfrm>
              <a:off x="4405776" y="5217843"/>
              <a:ext cx="511506" cy="0"/>
            </a:xfrm>
            <a:prstGeom prst="straightConnector1">
              <a:avLst/>
            </a:prstGeom>
            <a:solidFill>
              <a:srgbClr val="00B8FF"/>
            </a:solidFill>
            <a:ln w="635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0284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4A34-FC83-DF4F-B5A6-BF9F9A799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Identify Need for 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F0325-90DE-5648-ADA3-3E8ADC9FE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51721"/>
            <a:ext cx="8913681" cy="4529138"/>
          </a:xfrm>
        </p:spPr>
        <p:txBody>
          <a:bodyPr/>
          <a:lstStyle/>
          <a:p>
            <a:r>
              <a:rPr lang="en-US" sz="2400" dirty="0"/>
              <a:t>Check for best practice adherence e.g. SOLID etc.</a:t>
            </a:r>
          </a:p>
          <a:p>
            <a:r>
              <a:rPr lang="en-US" sz="2400" dirty="0"/>
              <a:t>Look for unnecessary complexity</a:t>
            </a:r>
          </a:p>
          <a:p>
            <a:pPr lvl="1"/>
            <a:r>
              <a:rPr lang="en-US" sz="2000" dirty="0"/>
              <a:t>Keep it simple</a:t>
            </a:r>
          </a:p>
          <a:p>
            <a:r>
              <a:rPr lang="en-US" sz="2400" dirty="0"/>
              <a:t>Look for over simplicity</a:t>
            </a:r>
          </a:p>
          <a:p>
            <a:r>
              <a:rPr lang="en-US" sz="2400" dirty="0"/>
              <a:t>Look for Code Smells</a:t>
            </a:r>
          </a:p>
          <a:p>
            <a:r>
              <a:rPr lang="en-US" sz="2400" dirty="0"/>
              <a:t>Look for Code Anti-patterns</a:t>
            </a:r>
          </a:p>
          <a:p>
            <a:r>
              <a:rPr lang="en-US" sz="2400" dirty="0"/>
              <a:t>Look for language specific anti-patterns / code smells</a:t>
            </a:r>
          </a:p>
          <a:p>
            <a:r>
              <a:rPr lang="en-US" sz="2400" dirty="0"/>
              <a:t>Examine test code to ensure that is of the same quality, and subject to the same type of quality metrics as production code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9AD95-9BCB-B641-9FCB-923D6574C46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55836-C2F1-524C-A8C5-1173F51B2D2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432E5-117E-2844-9D1A-C162EF307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19C2E7-09F3-5843-BBCE-EE020BDCA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368" y="404626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293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Keeping Code Clean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419960"/>
            <a:ext cx="8850188" cy="4529138"/>
          </a:xfrm>
        </p:spPr>
        <p:txBody>
          <a:bodyPr/>
          <a:lstStyle/>
          <a:p>
            <a:r>
              <a:rPr lang="en-GB" sz="2400" dirty="0"/>
              <a:t>Strive for simplicity</a:t>
            </a:r>
          </a:p>
          <a:p>
            <a:pPr lvl="1"/>
            <a:r>
              <a:rPr lang="en-GB" sz="2000" dirty="0"/>
              <a:t>write the simplest test possible (given the behaviour)</a:t>
            </a:r>
          </a:p>
          <a:p>
            <a:r>
              <a:rPr lang="en-GB" sz="2400" dirty="0"/>
              <a:t>Also applies to production code</a:t>
            </a:r>
          </a:p>
          <a:p>
            <a:pPr lvl="1"/>
            <a:r>
              <a:rPr lang="en-GB" sz="2000" dirty="0"/>
              <a:t>only implement what is needed for the test</a:t>
            </a:r>
          </a:p>
          <a:p>
            <a:r>
              <a:rPr lang="en-GB" sz="2400" dirty="0"/>
              <a:t>Refactor to improve quality of code</a:t>
            </a:r>
          </a:p>
          <a:p>
            <a:pPr lvl="1"/>
            <a:r>
              <a:rPr lang="en-GB" sz="2000" dirty="0"/>
              <a:t>of both test and production code</a:t>
            </a:r>
          </a:p>
          <a:p>
            <a:r>
              <a:rPr lang="en-GB" sz="2400" dirty="0"/>
              <a:t>Check execution paths </a:t>
            </a:r>
          </a:p>
          <a:p>
            <a:pPr lvl="1"/>
            <a:r>
              <a:rPr lang="en-GB" sz="2000" dirty="0"/>
              <a:t>if there is no test, then either not required or tests missing</a:t>
            </a:r>
          </a:p>
          <a:p>
            <a:r>
              <a:rPr lang="en-GB" sz="2400" dirty="0"/>
              <a:t>Follow best practice principles</a:t>
            </a:r>
          </a:p>
          <a:p>
            <a:pPr lvl="1"/>
            <a:r>
              <a:rPr lang="en-GB" sz="2000" dirty="0"/>
              <a:t>naming principles / style guidelines</a:t>
            </a:r>
          </a:p>
          <a:p>
            <a:pPr lvl="1"/>
            <a:r>
              <a:rPr lang="en-GB" sz="2000" dirty="0"/>
              <a:t>prefer immutability etc.</a:t>
            </a:r>
          </a:p>
          <a:p>
            <a:pPr lvl="1"/>
            <a:endParaRPr lang="en-GB" sz="2000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96AAF-458B-0743-BC90-7163865A262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B43D5-8B27-0849-B2F9-4B76AA58FC8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TDD Refactoring</a:t>
            </a:r>
          </a:p>
        </p:txBody>
      </p:sp>
      <p:pic>
        <p:nvPicPr>
          <p:cNvPr id="4102" name="Picture 6" descr="161 Front Load Washing Machine Illustrations &amp; Clip Art - iStock">
            <a:extLst>
              <a:ext uri="{FF2B5EF4-FFF2-40B4-BE49-F238E27FC236}">
                <a16:creationId xmlns:a16="http://schemas.microsoft.com/office/drawing/2014/main" id="{A853C406-82B6-FA49-ACA6-0BA9B718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273905"/>
            <a:ext cx="908902" cy="90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791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Bad Smells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A </a:t>
            </a:r>
            <a:r>
              <a:rPr lang="en-US" sz="2400" b="1" dirty="0"/>
              <a:t>code smell</a:t>
            </a:r>
            <a:r>
              <a:rPr lang="en-US" sz="2400" dirty="0"/>
              <a:t> is any symptom in the source code of a program, that possibly indicates a deeper problem</a:t>
            </a:r>
          </a:p>
          <a:p>
            <a:r>
              <a:rPr lang="en-US" sz="2400" dirty="0"/>
              <a:t>Code smells are heuristics indicating when to refactor, and what specific refactoring techniques to use</a:t>
            </a:r>
          </a:p>
          <a:p>
            <a:r>
              <a:rPr lang="en-US" sz="2400" dirty="0"/>
              <a:t>What is and is not a code smell is often a subjective judgment</a:t>
            </a:r>
          </a:p>
          <a:p>
            <a:r>
              <a:rPr lang="en-US" sz="2400" dirty="0"/>
              <a:t>Most Languages also possess language specific code smells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52CB9-A1B1-F843-81B0-A06AA2AC2D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7CDA9-5363-0140-BD41-94971820C72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TDD Refactoring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E2A33B-1E0D-CA46-B108-1DC8CD80F8EE}"/>
              </a:ext>
            </a:extLst>
          </p:cNvPr>
          <p:cNvGrpSpPr/>
          <p:nvPr/>
        </p:nvGrpSpPr>
        <p:grpSpPr>
          <a:xfrm>
            <a:off x="7401272" y="130060"/>
            <a:ext cx="1656184" cy="1197203"/>
            <a:chOff x="4953000" y="4932135"/>
            <a:chExt cx="1846594" cy="1245657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88B00650-7EB3-244C-A5A3-B07028A2A8F8}"/>
                </a:ext>
              </a:extLst>
            </p:cNvPr>
            <p:cNvSpPr/>
            <p:nvPr/>
          </p:nvSpPr>
          <p:spPr bwMode="auto">
            <a:xfrm>
              <a:off x="5512297" y="5673736"/>
              <a:ext cx="1287297" cy="50405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58977E5-30F8-A247-A968-5E432AD23F1C}"/>
                </a:ext>
              </a:extLst>
            </p:cNvPr>
            <p:cNvSpPr/>
            <p:nvPr/>
          </p:nvSpPr>
          <p:spPr bwMode="auto">
            <a:xfrm rot="10800000">
              <a:off x="5232649" y="5572093"/>
              <a:ext cx="1287297" cy="504056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21954564-07F1-3D48-A551-6AD46558BEF3}"/>
                </a:ext>
              </a:extLst>
            </p:cNvPr>
            <p:cNvSpPr/>
            <p:nvPr/>
          </p:nvSpPr>
          <p:spPr bwMode="auto">
            <a:xfrm>
              <a:off x="4953000" y="5414313"/>
              <a:ext cx="1287297" cy="504056"/>
            </a:xfrm>
            <a:prstGeom prst="parallelogram">
              <a:avLst/>
            </a:prstGeom>
            <a:solidFill>
              <a:srgbClr val="C8CD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lang="en-GB" sz="1100" dirty="0"/>
                <a:t>d</a:t>
              </a:r>
              <a:r>
                <a:rPr kumimoji="0" lang="en-GB" sz="11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rPr>
                <a:t>ef add(x: Int): Int = {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8E24137-DFDF-9D44-99EF-ACDD745F5720}"/>
                </a:ext>
              </a:extLst>
            </p:cNvPr>
            <p:cNvSpPr/>
            <p:nvPr/>
          </p:nvSpPr>
          <p:spPr bwMode="auto">
            <a:xfrm>
              <a:off x="5160042" y="5184873"/>
              <a:ext cx="58642" cy="410308"/>
            </a:xfrm>
            <a:custGeom>
              <a:avLst/>
              <a:gdLst>
                <a:gd name="connsiteX0" fmla="*/ 23473 w 58642"/>
                <a:gd name="connsiteY0" fmla="*/ 0 h 410308"/>
                <a:gd name="connsiteX1" fmla="*/ 11750 w 58642"/>
                <a:gd name="connsiteY1" fmla="*/ 117231 h 410308"/>
                <a:gd name="connsiteX2" fmla="*/ 46919 w 58642"/>
                <a:gd name="connsiteY2" fmla="*/ 128954 h 410308"/>
                <a:gd name="connsiteX3" fmla="*/ 58642 w 58642"/>
                <a:gd name="connsiteY3" fmla="*/ 164124 h 410308"/>
                <a:gd name="connsiteX4" fmla="*/ 35196 w 58642"/>
                <a:gd name="connsiteY4" fmla="*/ 269631 h 410308"/>
                <a:gd name="connsiteX5" fmla="*/ 11750 w 58642"/>
                <a:gd name="connsiteY5" fmla="*/ 304800 h 410308"/>
                <a:gd name="connsiteX6" fmla="*/ 23473 w 58642"/>
                <a:gd name="connsiteY6" fmla="*/ 375139 h 410308"/>
                <a:gd name="connsiteX7" fmla="*/ 11750 w 58642"/>
                <a:gd name="connsiteY7" fmla="*/ 410308 h 41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42" h="410308" extrusionOk="0">
                  <a:moveTo>
                    <a:pt x="23473" y="0"/>
                  </a:moveTo>
                  <a:cubicBezTo>
                    <a:pt x="25750" y="29602"/>
                    <a:pt x="-10863" y="77807"/>
                    <a:pt x="11750" y="117231"/>
                  </a:cubicBezTo>
                  <a:cubicBezTo>
                    <a:pt x="20823" y="125983"/>
                    <a:pt x="32767" y="124079"/>
                    <a:pt x="46919" y="128954"/>
                  </a:cubicBezTo>
                  <a:cubicBezTo>
                    <a:pt x="50153" y="137700"/>
                    <a:pt x="57363" y="149087"/>
                    <a:pt x="58642" y="164124"/>
                  </a:cubicBezTo>
                  <a:cubicBezTo>
                    <a:pt x="58970" y="179963"/>
                    <a:pt x="51282" y="241683"/>
                    <a:pt x="35196" y="269631"/>
                  </a:cubicBezTo>
                  <a:cubicBezTo>
                    <a:pt x="28181" y="282316"/>
                    <a:pt x="19748" y="293819"/>
                    <a:pt x="11750" y="304800"/>
                  </a:cubicBezTo>
                  <a:cubicBezTo>
                    <a:pt x="14678" y="325775"/>
                    <a:pt x="21571" y="348254"/>
                    <a:pt x="23473" y="375139"/>
                  </a:cubicBezTo>
                  <a:cubicBezTo>
                    <a:pt x="23474" y="387496"/>
                    <a:pt x="11750" y="410308"/>
                    <a:pt x="11750" y="410308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23473 w 58642"/>
                        <a:gd name="connsiteY0" fmla="*/ 0 h 410308"/>
                        <a:gd name="connsiteX1" fmla="*/ 11750 w 58642"/>
                        <a:gd name="connsiteY1" fmla="*/ 117231 h 410308"/>
                        <a:gd name="connsiteX2" fmla="*/ 46919 w 58642"/>
                        <a:gd name="connsiteY2" fmla="*/ 128954 h 410308"/>
                        <a:gd name="connsiteX3" fmla="*/ 58642 w 58642"/>
                        <a:gd name="connsiteY3" fmla="*/ 164124 h 410308"/>
                        <a:gd name="connsiteX4" fmla="*/ 35196 w 58642"/>
                        <a:gd name="connsiteY4" fmla="*/ 269631 h 410308"/>
                        <a:gd name="connsiteX5" fmla="*/ 11750 w 58642"/>
                        <a:gd name="connsiteY5" fmla="*/ 304800 h 410308"/>
                        <a:gd name="connsiteX6" fmla="*/ 23473 w 58642"/>
                        <a:gd name="connsiteY6" fmla="*/ 375139 h 410308"/>
                        <a:gd name="connsiteX7" fmla="*/ 11750 w 58642"/>
                        <a:gd name="connsiteY7" fmla="*/ 410308 h 4103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8642" h="410308">
                          <a:moveTo>
                            <a:pt x="23473" y="0"/>
                          </a:moveTo>
                          <a:cubicBezTo>
                            <a:pt x="17832" y="19744"/>
                            <a:pt x="-18178" y="87303"/>
                            <a:pt x="11750" y="117231"/>
                          </a:cubicBezTo>
                          <a:cubicBezTo>
                            <a:pt x="20488" y="125969"/>
                            <a:pt x="35196" y="125046"/>
                            <a:pt x="46919" y="128954"/>
                          </a:cubicBezTo>
                          <a:cubicBezTo>
                            <a:pt x="50827" y="140677"/>
                            <a:pt x="58642" y="151767"/>
                            <a:pt x="58642" y="164124"/>
                          </a:cubicBezTo>
                          <a:cubicBezTo>
                            <a:pt x="58642" y="182134"/>
                            <a:pt x="47285" y="245453"/>
                            <a:pt x="35196" y="269631"/>
                          </a:cubicBezTo>
                          <a:cubicBezTo>
                            <a:pt x="28895" y="282233"/>
                            <a:pt x="19565" y="293077"/>
                            <a:pt x="11750" y="304800"/>
                          </a:cubicBezTo>
                          <a:cubicBezTo>
                            <a:pt x="15658" y="328246"/>
                            <a:pt x="23473" y="351369"/>
                            <a:pt x="23473" y="375139"/>
                          </a:cubicBezTo>
                          <a:cubicBezTo>
                            <a:pt x="23473" y="387496"/>
                            <a:pt x="11750" y="410308"/>
                            <a:pt x="11750" y="410308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96BE0A8-F123-EF4A-853A-AE9D38A5A7EB}"/>
                </a:ext>
              </a:extLst>
            </p:cNvPr>
            <p:cNvSpPr/>
            <p:nvPr/>
          </p:nvSpPr>
          <p:spPr bwMode="auto">
            <a:xfrm>
              <a:off x="5585186" y="5121748"/>
              <a:ext cx="58642" cy="410308"/>
            </a:xfrm>
            <a:custGeom>
              <a:avLst/>
              <a:gdLst>
                <a:gd name="connsiteX0" fmla="*/ 23473 w 58642"/>
                <a:gd name="connsiteY0" fmla="*/ 0 h 410308"/>
                <a:gd name="connsiteX1" fmla="*/ 11750 w 58642"/>
                <a:gd name="connsiteY1" fmla="*/ 117231 h 410308"/>
                <a:gd name="connsiteX2" fmla="*/ 46919 w 58642"/>
                <a:gd name="connsiteY2" fmla="*/ 128954 h 410308"/>
                <a:gd name="connsiteX3" fmla="*/ 58642 w 58642"/>
                <a:gd name="connsiteY3" fmla="*/ 164124 h 410308"/>
                <a:gd name="connsiteX4" fmla="*/ 35196 w 58642"/>
                <a:gd name="connsiteY4" fmla="*/ 269631 h 410308"/>
                <a:gd name="connsiteX5" fmla="*/ 11750 w 58642"/>
                <a:gd name="connsiteY5" fmla="*/ 304800 h 410308"/>
                <a:gd name="connsiteX6" fmla="*/ 23473 w 58642"/>
                <a:gd name="connsiteY6" fmla="*/ 375139 h 410308"/>
                <a:gd name="connsiteX7" fmla="*/ 11750 w 58642"/>
                <a:gd name="connsiteY7" fmla="*/ 410308 h 41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42" h="410308" extrusionOk="0">
                  <a:moveTo>
                    <a:pt x="23473" y="0"/>
                  </a:moveTo>
                  <a:cubicBezTo>
                    <a:pt x="19191" y="27289"/>
                    <a:pt x="-17487" y="86472"/>
                    <a:pt x="11750" y="117231"/>
                  </a:cubicBezTo>
                  <a:cubicBezTo>
                    <a:pt x="21810" y="125182"/>
                    <a:pt x="33534" y="125716"/>
                    <a:pt x="46919" y="128954"/>
                  </a:cubicBezTo>
                  <a:cubicBezTo>
                    <a:pt x="49731" y="144044"/>
                    <a:pt x="61357" y="149289"/>
                    <a:pt x="58642" y="164124"/>
                  </a:cubicBezTo>
                  <a:cubicBezTo>
                    <a:pt x="52771" y="180504"/>
                    <a:pt x="39695" y="243284"/>
                    <a:pt x="35196" y="269631"/>
                  </a:cubicBezTo>
                  <a:cubicBezTo>
                    <a:pt x="27877" y="286301"/>
                    <a:pt x="22136" y="295537"/>
                    <a:pt x="11750" y="304800"/>
                  </a:cubicBezTo>
                  <a:cubicBezTo>
                    <a:pt x="20038" y="331306"/>
                    <a:pt x="21190" y="356655"/>
                    <a:pt x="23473" y="375139"/>
                  </a:cubicBezTo>
                  <a:cubicBezTo>
                    <a:pt x="23473" y="387496"/>
                    <a:pt x="11749" y="410308"/>
                    <a:pt x="11750" y="410308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990921404">
                    <a:custGeom>
                      <a:avLst/>
                      <a:gdLst>
                        <a:gd name="connsiteX0" fmla="*/ 23473 w 58642"/>
                        <a:gd name="connsiteY0" fmla="*/ 0 h 410308"/>
                        <a:gd name="connsiteX1" fmla="*/ 11750 w 58642"/>
                        <a:gd name="connsiteY1" fmla="*/ 117231 h 410308"/>
                        <a:gd name="connsiteX2" fmla="*/ 46919 w 58642"/>
                        <a:gd name="connsiteY2" fmla="*/ 128954 h 410308"/>
                        <a:gd name="connsiteX3" fmla="*/ 58642 w 58642"/>
                        <a:gd name="connsiteY3" fmla="*/ 164124 h 410308"/>
                        <a:gd name="connsiteX4" fmla="*/ 35196 w 58642"/>
                        <a:gd name="connsiteY4" fmla="*/ 269631 h 410308"/>
                        <a:gd name="connsiteX5" fmla="*/ 11750 w 58642"/>
                        <a:gd name="connsiteY5" fmla="*/ 304800 h 410308"/>
                        <a:gd name="connsiteX6" fmla="*/ 23473 w 58642"/>
                        <a:gd name="connsiteY6" fmla="*/ 375139 h 410308"/>
                        <a:gd name="connsiteX7" fmla="*/ 11750 w 58642"/>
                        <a:gd name="connsiteY7" fmla="*/ 410308 h 4103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8642" h="410308">
                          <a:moveTo>
                            <a:pt x="23473" y="0"/>
                          </a:moveTo>
                          <a:cubicBezTo>
                            <a:pt x="17832" y="19744"/>
                            <a:pt x="-18178" y="87303"/>
                            <a:pt x="11750" y="117231"/>
                          </a:cubicBezTo>
                          <a:cubicBezTo>
                            <a:pt x="20488" y="125969"/>
                            <a:pt x="35196" y="125046"/>
                            <a:pt x="46919" y="128954"/>
                          </a:cubicBezTo>
                          <a:cubicBezTo>
                            <a:pt x="50827" y="140677"/>
                            <a:pt x="58642" y="151767"/>
                            <a:pt x="58642" y="164124"/>
                          </a:cubicBezTo>
                          <a:cubicBezTo>
                            <a:pt x="58642" y="182134"/>
                            <a:pt x="47285" y="245453"/>
                            <a:pt x="35196" y="269631"/>
                          </a:cubicBezTo>
                          <a:cubicBezTo>
                            <a:pt x="28895" y="282233"/>
                            <a:pt x="19565" y="293077"/>
                            <a:pt x="11750" y="304800"/>
                          </a:cubicBezTo>
                          <a:cubicBezTo>
                            <a:pt x="15658" y="328246"/>
                            <a:pt x="23473" y="351369"/>
                            <a:pt x="23473" y="375139"/>
                          </a:cubicBezTo>
                          <a:cubicBezTo>
                            <a:pt x="23473" y="387496"/>
                            <a:pt x="11750" y="410308"/>
                            <a:pt x="11750" y="410308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CBCBE2C-0397-A848-B77B-E7C62A0CA61D}"/>
                </a:ext>
              </a:extLst>
            </p:cNvPr>
            <p:cNvSpPr/>
            <p:nvPr/>
          </p:nvSpPr>
          <p:spPr bwMode="auto">
            <a:xfrm>
              <a:off x="5337898" y="4932135"/>
              <a:ext cx="110752" cy="538316"/>
            </a:xfrm>
            <a:custGeom>
              <a:avLst/>
              <a:gdLst>
                <a:gd name="connsiteX0" fmla="*/ 22262 w 110752"/>
                <a:gd name="connsiteY0" fmla="*/ 538316 h 538316"/>
                <a:gd name="connsiteX1" fmla="*/ 88629 w 110752"/>
                <a:gd name="connsiteY1" fmla="*/ 501445 h 538316"/>
                <a:gd name="connsiteX2" fmla="*/ 110752 w 110752"/>
                <a:gd name="connsiteY2" fmla="*/ 494071 h 538316"/>
                <a:gd name="connsiteX3" fmla="*/ 88629 w 110752"/>
                <a:gd name="connsiteY3" fmla="*/ 471948 h 538316"/>
                <a:gd name="connsiteX4" fmla="*/ 44384 w 110752"/>
                <a:gd name="connsiteY4" fmla="*/ 442451 h 538316"/>
                <a:gd name="connsiteX5" fmla="*/ 59133 w 110752"/>
                <a:gd name="connsiteY5" fmla="*/ 427703 h 538316"/>
                <a:gd name="connsiteX6" fmla="*/ 29636 w 110752"/>
                <a:gd name="connsiteY6" fmla="*/ 398206 h 538316"/>
                <a:gd name="connsiteX7" fmla="*/ 7513 w 110752"/>
                <a:gd name="connsiteY7" fmla="*/ 383458 h 538316"/>
                <a:gd name="connsiteX8" fmla="*/ 14887 w 110752"/>
                <a:gd name="connsiteY8" fmla="*/ 361335 h 538316"/>
                <a:gd name="connsiteX9" fmla="*/ 139 w 110752"/>
                <a:gd name="connsiteY9" fmla="*/ 339213 h 538316"/>
                <a:gd name="connsiteX10" fmla="*/ 51758 w 110752"/>
                <a:gd name="connsiteY10" fmla="*/ 317090 h 538316"/>
                <a:gd name="connsiteX11" fmla="*/ 59133 w 110752"/>
                <a:gd name="connsiteY11" fmla="*/ 272845 h 538316"/>
                <a:gd name="connsiteX12" fmla="*/ 81255 w 110752"/>
                <a:gd name="connsiteY12" fmla="*/ 221225 h 538316"/>
                <a:gd name="connsiteX13" fmla="*/ 96004 w 110752"/>
                <a:gd name="connsiteY13" fmla="*/ 206477 h 538316"/>
                <a:gd name="connsiteX14" fmla="*/ 73881 w 110752"/>
                <a:gd name="connsiteY14" fmla="*/ 184354 h 538316"/>
                <a:gd name="connsiteX15" fmla="*/ 51758 w 110752"/>
                <a:gd name="connsiteY15" fmla="*/ 169606 h 538316"/>
                <a:gd name="connsiteX16" fmla="*/ 59133 w 110752"/>
                <a:gd name="connsiteY16" fmla="*/ 147484 h 538316"/>
                <a:gd name="connsiteX17" fmla="*/ 37010 w 110752"/>
                <a:gd name="connsiteY17" fmla="*/ 110613 h 538316"/>
                <a:gd name="connsiteX18" fmla="*/ 44384 w 110752"/>
                <a:gd name="connsiteY18" fmla="*/ 88490 h 538316"/>
                <a:gd name="connsiteX19" fmla="*/ 29636 w 110752"/>
                <a:gd name="connsiteY19" fmla="*/ 44245 h 538316"/>
                <a:gd name="connsiteX20" fmla="*/ 66507 w 110752"/>
                <a:gd name="connsiteY20" fmla="*/ 0 h 53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0752" h="538316" extrusionOk="0">
                  <a:moveTo>
                    <a:pt x="22262" y="538316"/>
                  </a:moveTo>
                  <a:cubicBezTo>
                    <a:pt x="42161" y="524655"/>
                    <a:pt x="63933" y="513536"/>
                    <a:pt x="88629" y="501445"/>
                  </a:cubicBezTo>
                  <a:cubicBezTo>
                    <a:pt x="96266" y="498113"/>
                    <a:pt x="109910" y="501871"/>
                    <a:pt x="110752" y="494071"/>
                  </a:cubicBezTo>
                  <a:cubicBezTo>
                    <a:pt x="109784" y="484587"/>
                    <a:pt x="96765" y="479944"/>
                    <a:pt x="88629" y="471948"/>
                  </a:cubicBezTo>
                  <a:cubicBezTo>
                    <a:pt x="15339" y="421400"/>
                    <a:pt x="85435" y="482674"/>
                    <a:pt x="44384" y="442451"/>
                  </a:cubicBezTo>
                  <a:cubicBezTo>
                    <a:pt x="50882" y="437723"/>
                    <a:pt x="58171" y="433696"/>
                    <a:pt x="59133" y="427703"/>
                  </a:cubicBezTo>
                  <a:cubicBezTo>
                    <a:pt x="63768" y="400777"/>
                    <a:pt x="41835" y="407335"/>
                    <a:pt x="29636" y="398206"/>
                  </a:cubicBezTo>
                  <a:cubicBezTo>
                    <a:pt x="21543" y="392663"/>
                    <a:pt x="14216" y="389306"/>
                    <a:pt x="7513" y="383458"/>
                  </a:cubicBezTo>
                  <a:cubicBezTo>
                    <a:pt x="10728" y="376508"/>
                    <a:pt x="17007" y="369204"/>
                    <a:pt x="14887" y="361335"/>
                  </a:cubicBezTo>
                  <a:cubicBezTo>
                    <a:pt x="11229" y="352237"/>
                    <a:pt x="-295" y="348969"/>
                    <a:pt x="139" y="339213"/>
                  </a:cubicBezTo>
                  <a:cubicBezTo>
                    <a:pt x="3795" y="327263"/>
                    <a:pt x="45564" y="318919"/>
                    <a:pt x="51758" y="317090"/>
                  </a:cubicBezTo>
                  <a:cubicBezTo>
                    <a:pt x="55548" y="304394"/>
                    <a:pt x="57257" y="289117"/>
                    <a:pt x="59133" y="272845"/>
                  </a:cubicBezTo>
                  <a:cubicBezTo>
                    <a:pt x="62792" y="257762"/>
                    <a:pt x="74129" y="230669"/>
                    <a:pt x="81255" y="221225"/>
                  </a:cubicBezTo>
                  <a:cubicBezTo>
                    <a:pt x="83111" y="215769"/>
                    <a:pt x="90371" y="210899"/>
                    <a:pt x="96004" y="206477"/>
                  </a:cubicBezTo>
                  <a:cubicBezTo>
                    <a:pt x="87324" y="199010"/>
                    <a:pt x="81247" y="189712"/>
                    <a:pt x="73881" y="184354"/>
                  </a:cubicBezTo>
                  <a:cubicBezTo>
                    <a:pt x="67192" y="177055"/>
                    <a:pt x="53584" y="178691"/>
                    <a:pt x="51758" y="169606"/>
                  </a:cubicBezTo>
                  <a:cubicBezTo>
                    <a:pt x="47913" y="164102"/>
                    <a:pt x="56995" y="155095"/>
                    <a:pt x="59133" y="147484"/>
                  </a:cubicBezTo>
                  <a:cubicBezTo>
                    <a:pt x="47422" y="136468"/>
                    <a:pt x="39476" y="128295"/>
                    <a:pt x="37010" y="110613"/>
                  </a:cubicBezTo>
                  <a:cubicBezTo>
                    <a:pt x="36593" y="103502"/>
                    <a:pt x="40563" y="95937"/>
                    <a:pt x="44384" y="88490"/>
                  </a:cubicBezTo>
                  <a:cubicBezTo>
                    <a:pt x="40834" y="76446"/>
                    <a:pt x="17744" y="55712"/>
                    <a:pt x="29636" y="44245"/>
                  </a:cubicBezTo>
                  <a:cubicBezTo>
                    <a:pt x="63948" y="5551"/>
                    <a:pt x="47313" y="26868"/>
                    <a:pt x="66507" y="0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2262 w 110752"/>
                        <a:gd name="connsiteY0" fmla="*/ 538316 h 538316"/>
                        <a:gd name="connsiteX1" fmla="*/ 88629 w 110752"/>
                        <a:gd name="connsiteY1" fmla="*/ 501445 h 538316"/>
                        <a:gd name="connsiteX2" fmla="*/ 110752 w 110752"/>
                        <a:gd name="connsiteY2" fmla="*/ 494071 h 538316"/>
                        <a:gd name="connsiteX3" fmla="*/ 88629 w 110752"/>
                        <a:gd name="connsiteY3" fmla="*/ 471948 h 538316"/>
                        <a:gd name="connsiteX4" fmla="*/ 44384 w 110752"/>
                        <a:gd name="connsiteY4" fmla="*/ 442451 h 538316"/>
                        <a:gd name="connsiteX5" fmla="*/ 59133 w 110752"/>
                        <a:gd name="connsiteY5" fmla="*/ 427703 h 538316"/>
                        <a:gd name="connsiteX6" fmla="*/ 29636 w 110752"/>
                        <a:gd name="connsiteY6" fmla="*/ 398206 h 538316"/>
                        <a:gd name="connsiteX7" fmla="*/ 7513 w 110752"/>
                        <a:gd name="connsiteY7" fmla="*/ 383458 h 538316"/>
                        <a:gd name="connsiteX8" fmla="*/ 14887 w 110752"/>
                        <a:gd name="connsiteY8" fmla="*/ 361335 h 538316"/>
                        <a:gd name="connsiteX9" fmla="*/ 139 w 110752"/>
                        <a:gd name="connsiteY9" fmla="*/ 339213 h 538316"/>
                        <a:gd name="connsiteX10" fmla="*/ 51758 w 110752"/>
                        <a:gd name="connsiteY10" fmla="*/ 317090 h 538316"/>
                        <a:gd name="connsiteX11" fmla="*/ 59133 w 110752"/>
                        <a:gd name="connsiteY11" fmla="*/ 272845 h 538316"/>
                        <a:gd name="connsiteX12" fmla="*/ 81255 w 110752"/>
                        <a:gd name="connsiteY12" fmla="*/ 221225 h 538316"/>
                        <a:gd name="connsiteX13" fmla="*/ 96004 w 110752"/>
                        <a:gd name="connsiteY13" fmla="*/ 206477 h 538316"/>
                        <a:gd name="connsiteX14" fmla="*/ 73881 w 110752"/>
                        <a:gd name="connsiteY14" fmla="*/ 184354 h 538316"/>
                        <a:gd name="connsiteX15" fmla="*/ 51758 w 110752"/>
                        <a:gd name="connsiteY15" fmla="*/ 169606 h 538316"/>
                        <a:gd name="connsiteX16" fmla="*/ 59133 w 110752"/>
                        <a:gd name="connsiteY16" fmla="*/ 147484 h 538316"/>
                        <a:gd name="connsiteX17" fmla="*/ 37010 w 110752"/>
                        <a:gd name="connsiteY17" fmla="*/ 110613 h 538316"/>
                        <a:gd name="connsiteX18" fmla="*/ 44384 w 110752"/>
                        <a:gd name="connsiteY18" fmla="*/ 88490 h 538316"/>
                        <a:gd name="connsiteX19" fmla="*/ 29636 w 110752"/>
                        <a:gd name="connsiteY19" fmla="*/ 44245 h 538316"/>
                        <a:gd name="connsiteX20" fmla="*/ 66507 w 110752"/>
                        <a:gd name="connsiteY20" fmla="*/ 0 h 5383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110752" h="538316">
                          <a:moveTo>
                            <a:pt x="22262" y="538316"/>
                          </a:moveTo>
                          <a:cubicBezTo>
                            <a:pt x="44384" y="526026"/>
                            <a:pt x="65994" y="512763"/>
                            <a:pt x="88629" y="501445"/>
                          </a:cubicBezTo>
                          <a:cubicBezTo>
                            <a:pt x="95582" y="497969"/>
                            <a:pt x="110752" y="501844"/>
                            <a:pt x="110752" y="494071"/>
                          </a:cubicBezTo>
                          <a:cubicBezTo>
                            <a:pt x="110752" y="483642"/>
                            <a:pt x="97115" y="478010"/>
                            <a:pt x="88629" y="471948"/>
                          </a:cubicBezTo>
                          <a:cubicBezTo>
                            <a:pt x="26127" y="427303"/>
                            <a:pt x="83849" y="481916"/>
                            <a:pt x="44384" y="442451"/>
                          </a:cubicBezTo>
                          <a:cubicBezTo>
                            <a:pt x="49300" y="437535"/>
                            <a:pt x="57770" y="434521"/>
                            <a:pt x="59133" y="427703"/>
                          </a:cubicBezTo>
                          <a:cubicBezTo>
                            <a:pt x="64496" y="400888"/>
                            <a:pt x="43937" y="405356"/>
                            <a:pt x="29636" y="398206"/>
                          </a:cubicBezTo>
                          <a:cubicBezTo>
                            <a:pt x="21709" y="394243"/>
                            <a:pt x="14887" y="388374"/>
                            <a:pt x="7513" y="383458"/>
                          </a:cubicBezTo>
                          <a:cubicBezTo>
                            <a:pt x="9971" y="376084"/>
                            <a:pt x="16165" y="369002"/>
                            <a:pt x="14887" y="361335"/>
                          </a:cubicBezTo>
                          <a:cubicBezTo>
                            <a:pt x="13430" y="352593"/>
                            <a:pt x="-1599" y="347903"/>
                            <a:pt x="139" y="339213"/>
                          </a:cubicBezTo>
                          <a:cubicBezTo>
                            <a:pt x="2820" y="325811"/>
                            <a:pt x="45538" y="318645"/>
                            <a:pt x="51758" y="317090"/>
                          </a:cubicBezTo>
                          <a:cubicBezTo>
                            <a:pt x="54216" y="302342"/>
                            <a:pt x="55889" y="287441"/>
                            <a:pt x="59133" y="272845"/>
                          </a:cubicBezTo>
                          <a:cubicBezTo>
                            <a:pt x="62411" y="258096"/>
                            <a:pt x="73740" y="232498"/>
                            <a:pt x="81255" y="221225"/>
                          </a:cubicBezTo>
                          <a:cubicBezTo>
                            <a:pt x="85112" y="215440"/>
                            <a:pt x="91088" y="211393"/>
                            <a:pt x="96004" y="206477"/>
                          </a:cubicBezTo>
                          <a:cubicBezTo>
                            <a:pt x="88630" y="199103"/>
                            <a:pt x="81893" y="191030"/>
                            <a:pt x="73881" y="184354"/>
                          </a:cubicBezTo>
                          <a:cubicBezTo>
                            <a:pt x="67072" y="178680"/>
                            <a:pt x="55050" y="177835"/>
                            <a:pt x="51758" y="169606"/>
                          </a:cubicBezTo>
                          <a:cubicBezTo>
                            <a:pt x="48871" y="162389"/>
                            <a:pt x="56675" y="154858"/>
                            <a:pt x="59133" y="147484"/>
                          </a:cubicBezTo>
                          <a:cubicBezTo>
                            <a:pt x="47450" y="135801"/>
                            <a:pt x="37010" y="129758"/>
                            <a:pt x="37010" y="110613"/>
                          </a:cubicBezTo>
                          <a:cubicBezTo>
                            <a:pt x="37010" y="102840"/>
                            <a:pt x="41926" y="95864"/>
                            <a:pt x="44384" y="88490"/>
                          </a:cubicBezTo>
                          <a:cubicBezTo>
                            <a:pt x="39468" y="73742"/>
                            <a:pt x="18643" y="55238"/>
                            <a:pt x="29636" y="44245"/>
                          </a:cubicBezTo>
                          <a:cubicBezTo>
                            <a:pt x="63019" y="10862"/>
                            <a:pt x="52914" y="27185"/>
                            <a:pt x="66507" y="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768EF7C-6ECA-874D-9A63-4B2EE66AD355}"/>
                </a:ext>
              </a:extLst>
            </p:cNvPr>
            <p:cNvSpPr/>
            <p:nvPr/>
          </p:nvSpPr>
          <p:spPr bwMode="auto">
            <a:xfrm>
              <a:off x="5830531" y="5112675"/>
              <a:ext cx="91532" cy="387644"/>
            </a:xfrm>
            <a:custGeom>
              <a:avLst/>
              <a:gdLst>
                <a:gd name="connsiteX0" fmla="*/ 18398 w 91532"/>
                <a:gd name="connsiteY0" fmla="*/ 387644 h 387644"/>
                <a:gd name="connsiteX1" fmla="*/ 73248 w 91532"/>
                <a:gd name="connsiteY1" fmla="*/ 361093 h 387644"/>
                <a:gd name="connsiteX2" fmla="*/ 91532 w 91532"/>
                <a:gd name="connsiteY2" fmla="*/ 355782 h 387644"/>
                <a:gd name="connsiteX3" fmla="*/ 73248 w 91532"/>
                <a:gd name="connsiteY3" fmla="*/ 339852 h 387644"/>
                <a:gd name="connsiteX4" fmla="*/ 36681 w 91532"/>
                <a:gd name="connsiteY4" fmla="*/ 318611 h 387644"/>
                <a:gd name="connsiteX5" fmla="*/ 48871 w 91532"/>
                <a:gd name="connsiteY5" fmla="*/ 307991 h 387644"/>
                <a:gd name="connsiteX6" fmla="*/ 24492 w 91532"/>
                <a:gd name="connsiteY6" fmla="*/ 286750 h 387644"/>
                <a:gd name="connsiteX7" fmla="*/ 6209 w 91532"/>
                <a:gd name="connsiteY7" fmla="*/ 276129 h 387644"/>
                <a:gd name="connsiteX8" fmla="*/ 12303 w 91532"/>
                <a:gd name="connsiteY8" fmla="*/ 260199 h 387644"/>
                <a:gd name="connsiteX9" fmla="*/ 114 w 91532"/>
                <a:gd name="connsiteY9" fmla="*/ 244268 h 387644"/>
                <a:gd name="connsiteX10" fmla="*/ 42775 w 91532"/>
                <a:gd name="connsiteY10" fmla="*/ 228338 h 387644"/>
                <a:gd name="connsiteX11" fmla="*/ 48871 w 91532"/>
                <a:gd name="connsiteY11" fmla="*/ 196477 h 387644"/>
                <a:gd name="connsiteX12" fmla="*/ 67153 w 91532"/>
                <a:gd name="connsiteY12" fmla="*/ 159305 h 387644"/>
                <a:gd name="connsiteX13" fmla="*/ 79343 w 91532"/>
                <a:gd name="connsiteY13" fmla="*/ 148685 h 387644"/>
                <a:gd name="connsiteX14" fmla="*/ 61059 w 91532"/>
                <a:gd name="connsiteY14" fmla="*/ 132754 h 387644"/>
                <a:gd name="connsiteX15" fmla="*/ 42775 w 91532"/>
                <a:gd name="connsiteY15" fmla="*/ 122134 h 387644"/>
                <a:gd name="connsiteX16" fmla="*/ 48871 w 91532"/>
                <a:gd name="connsiteY16" fmla="*/ 106203 h 387644"/>
                <a:gd name="connsiteX17" fmla="*/ 30587 w 91532"/>
                <a:gd name="connsiteY17" fmla="*/ 79652 h 387644"/>
                <a:gd name="connsiteX18" fmla="*/ 36681 w 91532"/>
                <a:gd name="connsiteY18" fmla="*/ 63722 h 387644"/>
                <a:gd name="connsiteX19" fmla="*/ 24492 w 91532"/>
                <a:gd name="connsiteY19" fmla="*/ 31861 h 387644"/>
                <a:gd name="connsiteX20" fmla="*/ 54965 w 91532"/>
                <a:gd name="connsiteY20" fmla="*/ 0 h 38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532" h="387644" extrusionOk="0">
                  <a:moveTo>
                    <a:pt x="18398" y="387644"/>
                  </a:moveTo>
                  <a:cubicBezTo>
                    <a:pt x="33138" y="376608"/>
                    <a:pt x="53568" y="369608"/>
                    <a:pt x="73248" y="361093"/>
                  </a:cubicBezTo>
                  <a:cubicBezTo>
                    <a:pt x="80603" y="358928"/>
                    <a:pt x="91231" y="361390"/>
                    <a:pt x="91532" y="355782"/>
                  </a:cubicBezTo>
                  <a:cubicBezTo>
                    <a:pt x="91023" y="348769"/>
                    <a:pt x="80013" y="345590"/>
                    <a:pt x="73248" y="339852"/>
                  </a:cubicBezTo>
                  <a:cubicBezTo>
                    <a:pt x="17886" y="305675"/>
                    <a:pt x="75504" y="349996"/>
                    <a:pt x="36681" y="318611"/>
                  </a:cubicBezTo>
                  <a:cubicBezTo>
                    <a:pt x="41638" y="315177"/>
                    <a:pt x="48014" y="312344"/>
                    <a:pt x="48871" y="307991"/>
                  </a:cubicBezTo>
                  <a:cubicBezTo>
                    <a:pt x="51877" y="288463"/>
                    <a:pt x="34385" y="293712"/>
                    <a:pt x="24492" y="286750"/>
                  </a:cubicBezTo>
                  <a:cubicBezTo>
                    <a:pt x="17816" y="282704"/>
                    <a:pt x="11380" y="280953"/>
                    <a:pt x="6209" y="276129"/>
                  </a:cubicBezTo>
                  <a:cubicBezTo>
                    <a:pt x="9392" y="271464"/>
                    <a:pt x="14290" y="265944"/>
                    <a:pt x="12303" y="260199"/>
                  </a:cubicBezTo>
                  <a:cubicBezTo>
                    <a:pt x="9475" y="253640"/>
                    <a:pt x="11" y="251616"/>
                    <a:pt x="114" y="244268"/>
                  </a:cubicBezTo>
                  <a:cubicBezTo>
                    <a:pt x="3132" y="235812"/>
                    <a:pt x="37726" y="230395"/>
                    <a:pt x="42775" y="228338"/>
                  </a:cubicBezTo>
                  <a:cubicBezTo>
                    <a:pt x="45600" y="218938"/>
                    <a:pt x="47110" y="208115"/>
                    <a:pt x="48871" y="196477"/>
                  </a:cubicBezTo>
                  <a:cubicBezTo>
                    <a:pt x="52711" y="184866"/>
                    <a:pt x="61516" y="164728"/>
                    <a:pt x="67153" y="159305"/>
                  </a:cubicBezTo>
                  <a:cubicBezTo>
                    <a:pt x="70063" y="155185"/>
                    <a:pt x="74329" y="151569"/>
                    <a:pt x="79343" y="148685"/>
                  </a:cubicBezTo>
                  <a:cubicBezTo>
                    <a:pt x="71522" y="143252"/>
                    <a:pt x="67200" y="136580"/>
                    <a:pt x="61059" y="132754"/>
                  </a:cubicBezTo>
                  <a:cubicBezTo>
                    <a:pt x="55453" y="128390"/>
                    <a:pt x="44606" y="128578"/>
                    <a:pt x="42775" y="122134"/>
                  </a:cubicBezTo>
                  <a:cubicBezTo>
                    <a:pt x="39635" y="118285"/>
                    <a:pt x="47455" y="111972"/>
                    <a:pt x="48871" y="106203"/>
                  </a:cubicBezTo>
                  <a:cubicBezTo>
                    <a:pt x="39167" y="98920"/>
                    <a:pt x="30996" y="93196"/>
                    <a:pt x="30587" y="79652"/>
                  </a:cubicBezTo>
                  <a:cubicBezTo>
                    <a:pt x="29713" y="75443"/>
                    <a:pt x="33784" y="69078"/>
                    <a:pt x="36681" y="63722"/>
                  </a:cubicBezTo>
                  <a:cubicBezTo>
                    <a:pt x="33002" y="53861"/>
                    <a:pt x="13770" y="40640"/>
                    <a:pt x="24492" y="31861"/>
                  </a:cubicBezTo>
                  <a:cubicBezTo>
                    <a:pt x="52820" y="3599"/>
                    <a:pt x="41982" y="19477"/>
                    <a:pt x="54965" y="0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2262 w 110752"/>
                        <a:gd name="connsiteY0" fmla="*/ 538316 h 538316"/>
                        <a:gd name="connsiteX1" fmla="*/ 88629 w 110752"/>
                        <a:gd name="connsiteY1" fmla="*/ 501445 h 538316"/>
                        <a:gd name="connsiteX2" fmla="*/ 110752 w 110752"/>
                        <a:gd name="connsiteY2" fmla="*/ 494071 h 538316"/>
                        <a:gd name="connsiteX3" fmla="*/ 88629 w 110752"/>
                        <a:gd name="connsiteY3" fmla="*/ 471948 h 538316"/>
                        <a:gd name="connsiteX4" fmla="*/ 44384 w 110752"/>
                        <a:gd name="connsiteY4" fmla="*/ 442451 h 538316"/>
                        <a:gd name="connsiteX5" fmla="*/ 59133 w 110752"/>
                        <a:gd name="connsiteY5" fmla="*/ 427703 h 538316"/>
                        <a:gd name="connsiteX6" fmla="*/ 29636 w 110752"/>
                        <a:gd name="connsiteY6" fmla="*/ 398206 h 538316"/>
                        <a:gd name="connsiteX7" fmla="*/ 7513 w 110752"/>
                        <a:gd name="connsiteY7" fmla="*/ 383458 h 538316"/>
                        <a:gd name="connsiteX8" fmla="*/ 14887 w 110752"/>
                        <a:gd name="connsiteY8" fmla="*/ 361335 h 538316"/>
                        <a:gd name="connsiteX9" fmla="*/ 139 w 110752"/>
                        <a:gd name="connsiteY9" fmla="*/ 339213 h 538316"/>
                        <a:gd name="connsiteX10" fmla="*/ 51758 w 110752"/>
                        <a:gd name="connsiteY10" fmla="*/ 317090 h 538316"/>
                        <a:gd name="connsiteX11" fmla="*/ 59133 w 110752"/>
                        <a:gd name="connsiteY11" fmla="*/ 272845 h 538316"/>
                        <a:gd name="connsiteX12" fmla="*/ 81255 w 110752"/>
                        <a:gd name="connsiteY12" fmla="*/ 221225 h 538316"/>
                        <a:gd name="connsiteX13" fmla="*/ 96004 w 110752"/>
                        <a:gd name="connsiteY13" fmla="*/ 206477 h 538316"/>
                        <a:gd name="connsiteX14" fmla="*/ 73881 w 110752"/>
                        <a:gd name="connsiteY14" fmla="*/ 184354 h 538316"/>
                        <a:gd name="connsiteX15" fmla="*/ 51758 w 110752"/>
                        <a:gd name="connsiteY15" fmla="*/ 169606 h 538316"/>
                        <a:gd name="connsiteX16" fmla="*/ 59133 w 110752"/>
                        <a:gd name="connsiteY16" fmla="*/ 147484 h 538316"/>
                        <a:gd name="connsiteX17" fmla="*/ 37010 w 110752"/>
                        <a:gd name="connsiteY17" fmla="*/ 110613 h 538316"/>
                        <a:gd name="connsiteX18" fmla="*/ 44384 w 110752"/>
                        <a:gd name="connsiteY18" fmla="*/ 88490 h 538316"/>
                        <a:gd name="connsiteX19" fmla="*/ 29636 w 110752"/>
                        <a:gd name="connsiteY19" fmla="*/ 44245 h 538316"/>
                        <a:gd name="connsiteX20" fmla="*/ 66507 w 110752"/>
                        <a:gd name="connsiteY20" fmla="*/ 0 h 5383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110752" h="538316">
                          <a:moveTo>
                            <a:pt x="22262" y="538316"/>
                          </a:moveTo>
                          <a:cubicBezTo>
                            <a:pt x="44384" y="526026"/>
                            <a:pt x="65994" y="512763"/>
                            <a:pt x="88629" y="501445"/>
                          </a:cubicBezTo>
                          <a:cubicBezTo>
                            <a:pt x="95582" y="497969"/>
                            <a:pt x="110752" y="501844"/>
                            <a:pt x="110752" y="494071"/>
                          </a:cubicBezTo>
                          <a:cubicBezTo>
                            <a:pt x="110752" y="483642"/>
                            <a:pt x="97115" y="478010"/>
                            <a:pt x="88629" y="471948"/>
                          </a:cubicBezTo>
                          <a:cubicBezTo>
                            <a:pt x="26127" y="427303"/>
                            <a:pt x="83849" y="481916"/>
                            <a:pt x="44384" y="442451"/>
                          </a:cubicBezTo>
                          <a:cubicBezTo>
                            <a:pt x="49300" y="437535"/>
                            <a:pt x="57770" y="434521"/>
                            <a:pt x="59133" y="427703"/>
                          </a:cubicBezTo>
                          <a:cubicBezTo>
                            <a:pt x="64496" y="400888"/>
                            <a:pt x="43937" y="405356"/>
                            <a:pt x="29636" y="398206"/>
                          </a:cubicBezTo>
                          <a:cubicBezTo>
                            <a:pt x="21709" y="394243"/>
                            <a:pt x="14887" y="388374"/>
                            <a:pt x="7513" y="383458"/>
                          </a:cubicBezTo>
                          <a:cubicBezTo>
                            <a:pt x="9971" y="376084"/>
                            <a:pt x="16165" y="369002"/>
                            <a:pt x="14887" y="361335"/>
                          </a:cubicBezTo>
                          <a:cubicBezTo>
                            <a:pt x="13430" y="352593"/>
                            <a:pt x="-1599" y="347903"/>
                            <a:pt x="139" y="339213"/>
                          </a:cubicBezTo>
                          <a:cubicBezTo>
                            <a:pt x="2820" y="325811"/>
                            <a:pt x="45538" y="318645"/>
                            <a:pt x="51758" y="317090"/>
                          </a:cubicBezTo>
                          <a:cubicBezTo>
                            <a:pt x="54216" y="302342"/>
                            <a:pt x="55889" y="287441"/>
                            <a:pt x="59133" y="272845"/>
                          </a:cubicBezTo>
                          <a:cubicBezTo>
                            <a:pt x="62411" y="258096"/>
                            <a:pt x="73740" y="232498"/>
                            <a:pt x="81255" y="221225"/>
                          </a:cubicBezTo>
                          <a:cubicBezTo>
                            <a:pt x="85112" y="215440"/>
                            <a:pt x="91088" y="211393"/>
                            <a:pt x="96004" y="206477"/>
                          </a:cubicBezTo>
                          <a:cubicBezTo>
                            <a:pt x="88630" y="199103"/>
                            <a:pt x="81893" y="191030"/>
                            <a:pt x="73881" y="184354"/>
                          </a:cubicBezTo>
                          <a:cubicBezTo>
                            <a:pt x="67072" y="178680"/>
                            <a:pt x="55050" y="177835"/>
                            <a:pt x="51758" y="169606"/>
                          </a:cubicBezTo>
                          <a:cubicBezTo>
                            <a:pt x="48871" y="162389"/>
                            <a:pt x="56675" y="154858"/>
                            <a:pt x="59133" y="147484"/>
                          </a:cubicBezTo>
                          <a:cubicBezTo>
                            <a:pt x="47450" y="135801"/>
                            <a:pt x="37010" y="129758"/>
                            <a:pt x="37010" y="110613"/>
                          </a:cubicBezTo>
                          <a:cubicBezTo>
                            <a:pt x="37010" y="102840"/>
                            <a:pt x="41926" y="95864"/>
                            <a:pt x="44384" y="88490"/>
                          </a:cubicBezTo>
                          <a:cubicBezTo>
                            <a:pt x="39468" y="73742"/>
                            <a:pt x="18643" y="55238"/>
                            <a:pt x="29636" y="44245"/>
                          </a:cubicBezTo>
                          <a:cubicBezTo>
                            <a:pt x="63019" y="10862"/>
                            <a:pt x="52914" y="27185"/>
                            <a:pt x="66507" y="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072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 bwMode="auto">
          <a:xfrm>
            <a:off x="495300" y="473397"/>
            <a:ext cx="8913681" cy="94265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dirty="0"/>
              <a:t>Generic Code Smells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FB65AC-0A54-9D42-AC31-5B7470F5820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3E7F75-CF88-7D4E-99E8-EBA9A55383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EE2F2-6C99-704F-B371-0F7FAAE1F3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785110-FC22-8B44-B467-C3F42011BFF7}"/>
              </a:ext>
            </a:extLst>
          </p:cNvPr>
          <p:cNvGrpSpPr/>
          <p:nvPr/>
        </p:nvGrpSpPr>
        <p:grpSpPr>
          <a:xfrm>
            <a:off x="7401272" y="130060"/>
            <a:ext cx="1656184" cy="1197203"/>
            <a:chOff x="4953000" y="4932135"/>
            <a:chExt cx="1846594" cy="1245657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C8F551CD-1BAF-2649-97A5-AC896B388BB1}"/>
                </a:ext>
              </a:extLst>
            </p:cNvPr>
            <p:cNvSpPr/>
            <p:nvPr/>
          </p:nvSpPr>
          <p:spPr bwMode="auto">
            <a:xfrm>
              <a:off x="5512297" y="5673736"/>
              <a:ext cx="1287297" cy="50405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F30308C-A614-5448-A4DF-01168DBDC61E}"/>
                </a:ext>
              </a:extLst>
            </p:cNvPr>
            <p:cNvSpPr/>
            <p:nvPr/>
          </p:nvSpPr>
          <p:spPr bwMode="auto">
            <a:xfrm rot="10800000">
              <a:off x="5232649" y="5572093"/>
              <a:ext cx="1287297" cy="504056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3E3835C6-3CA1-4A4F-95D9-FF0D14B7C162}"/>
                </a:ext>
              </a:extLst>
            </p:cNvPr>
            <p:cNvSpPr/>
            <p:nvPr/>
          </p:nvSpPr>
          <p:spPr bwMode="auto">
            <a:xfrm>
              <a:off x="4953000" y="5414313"/>
              <a:ext cx="1287297" cy="504056"/>
            </a:xfrm>
            <a:prstGeom prst="parallelogram">
              <a:avLst/>
            </a:prstGeom>
            <a:solidFill>
              <a:srgbClr val="C8CD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lang="en-GB" sz="1100" dirty="0"/>
                <a:t>d</a:t>
              </a:r>
              <a:r>
                <a:rPr kumimoji="0" lang="en-GB" sz="11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rPr>
                <a:t>ef add(x: Int): Int = {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FBA11E6-E1BA-4843-B3ED-F2A94CE3A80B}"/>
                </a:ext>
              </a:extLst>
            </p:cNvPr>
            <p:cNvSpPr/>
            <p:nvPr/>
          </p:nvSpPr>
          <p:spPr bwMode="auto">
            <a:xfrm>
              <a:off x="5160042" y="5184873"/>
              <a:ext cx="58642" cy="410308"/>
            </a:xfrm>
            <a:custGeom>
              <a:avLst/>
              <a:gdLst>
                <a:gd name="connsiteX0" fmla="*/ 23473 w 58642"/>
                <a:gd name="connsiteY0" fmla="*/ 0 h 410308"/>
                <a:gd name="connsiteX1" fmla="*/ 11750 w 58642"/>
                <a:gd name="connsiteY1" fmla="*/ 117231 h 410308"/>
                <a:gd name="connsiteX2" fmla="*/ 46919 w 58642"/>
                <a:gd name="connsiteY2" fmla="*/ 128954 h 410308"/>
                <a:gd name="connsiteX3" fmla="*/ 58642 w 58642"/>
                <a:gd name="connsiteY3" fmla="*/ 164124 h 410308"/>
                <a:gd name="connsiteX4" fmla="*/ 35196 w 58642"/>
                <a:gd name="connsiteY4" fmla="*/ 269631 h 410308"/>
                <a:gd name="connsiteX5" fmla="*/ 11750 w 58642"/>
                <a:gd name="connsiteY5" fmla="*/ 304800 h 410308"/>
                <a:gd name="connsiteX6" fmla="*/ 23473 w 58642"/>
                <a:gd name="connsiteY6" fmla="*/ 375139 h 410308"/>
                <a:gd name="connsiteX7" fmla="*/ 11750 w 58642"/>
                <a:gd name="connsiteY7" fmla="*/ 410308 h 41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42" h="410308" extrusionOk="0">
                  <a:moveTo>
                    <a:pt x="23473" y="0"/>
                  </a:moveTo>
                  <a:cubicBezTo>
                    <a:pt x="25750" y="29602"/>
                    <a:pt x="-10863" y="77807"/>
                    <a:pt x="11750" y="117231"/>
                  </a:cubicBezTo>
                  <a:cubicBezTo>
                    <a:pt x="20823" y="125983"/>
                    <a:pt x="32767" y="124079"/>
                    <a:pt x="46919" y="128954"/>
                  </a:cubicBezTo>
                  <a:cubicBezTo>
                    <a:pt x="50153" y="137700"/>
                    <a:pt x="57363" y="149087"/>
                    <a:pt x="58642" y="164124"/>
                  </a:cubicBezTo>
                  <a:cubicBezTo>
                    <a:pt x="58970" y="179963"/>
                    <a:pt x="51282" y="241683"/>
                    <a:pt x="35196" y="269631"/>
                  </a:cubicBezTo>
                  <a:cubicBezTo>
                    <a:pt x="28181" y="282316"/>
                    <a:pt x="19748" y="293819"/>
                    <a:pt x="11750" y="304800"/>
                  </a:cubicBezTo>
                  <a:cubicBezTo>
                    <a:pt x="14678" y="325775"/>
                    <a:pt x="21571" y="348254"/>
                    <a:pt x="23473" y="375139"/>
                  </a:cubicBezTo>
                  <a:cubicBezTo>
                    <a:pt x="23474" y="387496"/>
                    <a:pt x="11750" y="410308"/>
                    <a:pt x="11750" y="410308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23473 w 58642"/>
                        <a:gd name="connsiteY0" fmla="*/ 0 h 410308"/>
                        <a:gd name="connsiteX1" fmla="*/ 11750 w 58642"/>
                        <a:gd name="connsiteY1" fmla="*/ 117231 h 410308"/>
                        <a:gd name="connsiteX2" fmla="*/ 46919 w 58642"/>
                        <a:gd name="connsiteY2" fmla="*/ 128954 h 410308"/>
                        <a:gd name="connsiteX3" fmla="*/ 58642 w 58642"/>
                        <a:gd name="connsiteY3" fmla="*/ 164124 h 410308"/>
                        <a:gd name="connsiteX4" fmla="*/ 35196 w 58642"/>
                        <a:gd name="connsiteY4" fmla="*/ 269631 h 410308"/>
                        <a:gd name="connsiteX5" fmla="*/ 11750 w 58642"/>
                        <a:gd name="connsiteY5" fmla="*/ 304800 h 410308"/>
                        <a:gd name="connsiteX6" fmla="*/ 23473 w 58642"/>
                        <a:gd name="connsiteY6" fmla="*/ 375139 h 410308"/>
                        <a:gd name="connsiteX7" fmla="*/ 11750 w 58642"/>
                        <a:gd name="connsiteY7" fmla="*/ 410308 h 4103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8642" h="410308">
                          <a:moveTo>
                            <a:pt x="23473" y="0"/>
                          </a:moveTo>
                          <a:cubicBezTo>
                            <a:pt x="17832" y="19744"/>
                            <a:pt x="-18178" y="87303"/>
                            <a:pt x="11750" y="117231"/>
                          </a:cubicBezTo>
                          <a:cubicBezTo>
                            <a:pt x="20488" y="125969"/>
                            <a:pt x="35196" y="125046"/>
                            <a:pt x="46919" y="128954"/>
                          </a:cubicBezTo>
                          <a:cubicBezTo>
                            <a:pt x="50827" y="140677"/>
                            <a:pt x="58642" y="151767"/>
                            <a:pt x="58642" y="164124"/>
                          </a:cubicBezTo>
                          <a:cubicBezTo>
                            <a:pt x="58642" y="182134"/>
                            <a:pt x="47285" y="245453"/>
                            <a:pt x="35196" y="269631"/>
                          </a:cubicBezTo>
                          <a:cubicBezTo>
                            <a:pt x="28895" y="282233"/>
                            <a:pt x="19565" y="293077"/>
                            <a:pt x="11750" y="304800"/>
                          </a:cubicBezTo>
                          <a:cubicBezTo>
                            <a:pt x="15658" y="328246"/>
                            <a:pt x="23473" y="351369"/>
                            <a:pt x="23473" y="375139"/>
                          </a:cubicBezTo>
                          <a:cubicBezTo>
                            <a:pt x="23473" y="387496"/>
                            <a:pt x="11750" y="410308"/>
                            <a:pt x="11750" y="410308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83F2B38-FEAF-AE49-BD86-8021A453EF98}"/>
                </a:ext>
              </a:extLst>
            </p:cNvPr>
            <p:cNvSpPr/>
            <p:nvPr/>
          </p:nvSpPr>
          <p:spPr bwMode="auto">
            <a:xfrm>
              <a:off x="5585186" y="5121748"/>
              <a:ext cx="58642" cy="410308"/>
            </a:xfrm>
            <a:custGeom>
              <a:avLst/>
              <a:gdLst>
                <a:gd name="connsiteX0" fmla="*/ 23473 w 58642"/>
                <a:gd name="connsiteY0" fmla="*/ 0 h 410308"/>
                <a:gd name="connsiteX1" fmla="*/ 11750 w 58642"/>
                <a:gd name="connsiteY1" fmla="*/ 117231 h 410308"/>
                <a:gd name="connsiteX2" fmla="*/ 46919 w 58642"/>
                <a:gd name="connsiteY2" fmla="*/ 128954 h 410308"/>
                <a:gd name="connsiteX3" fmla="*/ 58642 w 58642"/>
                <a:gd name="connsiteY3" fmla="*/ 164124 h 410308"/>
                <a:gd name="connsiteX4" fmla="*/ 35196 w 58642"/>
                <a:gd name="connsiteY4" fmla="*/ 269631 h 410308"/>
                <a:gd name="connsiteX5" fmla="*/ 11750 w 58642"/>
                <a:gd name="connsiteY5" fmla="*/ 304800 h 410308"/>
                <a:gd name="connsiteX6" fmla="*/ 23473 w 58642"/>
                <a:gd name="connsiteY6" fmla="*/ 375139 h 410308"/>
                <a:gd name="connsiteX7" fmla="*/ 11750 w 58642"/>
                <a:gd name="connsiteY7" fmla="*/ 410308 h 41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42" h="410308" extrusionOk="0">
                  <a:moveTo>
                    <a:pt x="23473" y="0"/>
                  </a:moveTo>
                  <a:cubicBezTo>
                    <a:pt x="19191" y="27289"/>
                    <a:pt x="-17487" y="86472"/>
                    <a:pt x="11750" y="117231"/>
                  </a:cubicBezTo>
                  <a:cubicBezTo>
                    <a:pt x="21810" y="125182"/>
                    <a:pt x="33534" y="125716"/>
                    <a:pt x="46919" y="128954"/>
                  </a:cubicBezTo>
                  <a:cubicBezTo>
                    <a:pt x="49731" y="144044"/>
                    <a:pt x="61357" y="149289"/>
                    <a:pt x="58642" y="164124"/>
                  </a:cubicBezTo>
                  <a:cubicBezTo>
                    <a:pt x="52771" y="180504"/>
                    <a:pt x="39695" y="243284"/>
                    <a:pt x="35196" y="269631"/>
                  </a:cubicBezTo>
                  <a:cubicBezTo>
                    <a:pt x="27877" y="286301"/>
                    <a:pt x="22136" y="295537"/>
                    <a:pt x="11750" y="304800"/>
                  </a:cubicBezTo>
                  <a:cubicBezTo>
                    <a:pt x="20038" y="331306"/>
                    <a:pt x="21190" y="356655"/>
                    <a:pt x="23473" y="375139"/>
                  </a:cubicBezTo>
                  <a:cubicBezTo>
                    <a:pt x="23473" y="387496"/>
                    <a:pt x="11749" y="410308"/>
                    <a:pt x="11750" y="410308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990921404">
                    <a:custGeom>
                      <a:avLst/>
                      <a:gdLst>
                        <a:gd name="connsiteX0" fmla="*/ 23473 w 58642"/>
                        <a:gd name="connsiteY0" fmla="*/ 0 h 410308"/>
                        <a:gd name="connsiteX1" fmla="*/ 11750 w 58642"/>
                        <a:gd name="connsiteY1" fmla="*/ 117231 h 410308"/>
                        <a:gd name="connsiteX2" fmla="*/ 46919 w 58642"/>
                        <a:gd name="connsiteY2" fmla="*/ 128954 h 410308"/>
                        <a:gd name="connsiteX3" fmla="*/ 58642 w 58642"/>
                        <a:gd name="connsiteY3" fmla="*/ 164124 h 410308"/>
                        <a:gd name="connsiteX4" fmla="*/ 35196 w 58642"/>
                        <a:gd name="connsiteY4" fmla="*/ 269631 h 410308"/>
                        <a:gd name="connsiteX5" fmla="*/ 11750 w 58642"/>
                        <a:gd name="connsiteY5" fmla="*/ 304800 h 410308"/>
                        <a:gd name="connsiteX6" fmla="*/ 23473 w 58642"/>
                        <a:gd name="connsiteY6" fmla="*/ 375139 h 410308"/>
                        <a:gd name="connsiteX7" fmla="*/ 11750 w 58642"/>
                        <a:gd name="connsiteY7" fmla="*/ 410308 h 4103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8642" h="410308">
                          <a:moveTo>
                            <a:pt x="23473" y="0"/>
                          </a:moveTo>
                          <a:cubicBezTo>
                            <a:pt x="17832" y="19744"/>
                            <a:pt x="-18178" y="87303"/>
                            <a:pt x="11750" y="117231"/>
                          </a:cubicBezTo>
                          <a:cubicBezTo>
                            <a:pt x="20488" y="125969"/>
                            <a:pt x="35196" y="125046"/>
                            <a:pt x="46919" y="128954"/>
                          </a:cubicBezTo>
                          <a:cubicBezTo>
                            <a:pt x="50827" y="140677"/>
                            <a:pt x="58642" y="151767"/>
                            <a:pt x="58642" y="164124"/>
                          </a:cubicBezTo>
                          <a:cubicBezTo>
                            <a:pt x="58642" y="182134"/>
                            <a:pt x="47285" y="245453"/>
                            <a:pt x="35196" y="269631"/>
                          </a:cubicBezTo>
                          <a:cubicBezTo>
                            <a:pt x="28895" y="282233"/>
                            <a:pt x="19565" y="293077"/>
                            <a:pt x="11750" y="304800"/>
                          </a:cubicBezTo>
                          <a:cubicBezTo>
                            <a:pt x="15658" y="328246"/>
                            <a:pt x="23473" y="351369"/>
                            <a:pt x="23473" y="375139"/>
                          </a:cubicBezTo>
                          <a:cubicBezTo>
                            <a:pt x="23473" y="387496"/>
                            <a:pt x="11750" y="410308"/>
                            <a:pt x="11750" y="410308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8FF99E7-D46D-394B-8903-D9905F19DD31}"/>
                </a:ext>
              </a:extLst>
            </p:cNvPr>
            <p:cNvSpPr/>
            <p:nvPr/>
          </p:nvSpPr>
          <p:spPr bwMode="auto">
            <a:xfrm>
              <a:off x="5337898" y="4932135"/>
              <a:ext cx="110752" cy="538316"/>
            </a:xfrm>
            <a:custGeom>
              <a:avLst/>
              <a:gdLst>
                <a:gd name="connsiteX0" fmla="*/ 22262 w 110752"/>
                <a:gd name="connsiteY0" fmla="*/ 538316 h 538316"/>
                <a:gd name="connsiteX1" fmla="*/ 88629 w 110752"/>
                <a:gd name="connsiteY1" fmla="*/ 501445 h 538316"/>
                <a:gd name="connsiteX2" fmla="*/ 110752 w 110752"/>
                <a:gd name="connsiteY2" fmla="*/ 494071 h 538316"/>
                <a:gd name="connsiteX3" fmla="*/ 88629 w 110752"/>
                <a:gd name="connsiteY3" fmla="*/ 471948 h 538316"/>
                <a:gd name="connsiteX4" fmla="*/ 44384 w 110752"/>
                <a:gd name="connsiteY4" fmla="*/ 442451 h 538316"/>
                <a:gd name="connsiteX5" fmla="*/ 59133 w 110752"/>
                <a:gd name="connsiteY5" fmla="*/ 427703 h 538316"/>
                <a:gd name="connsiteX6" fmla="*/ 29636 w 110752"/>
                <a:gd name="connsiteY6" fmla="*/ 398206 h 538316"/>
                <a:gd name="connsiteX7" fmla="*/ 7513 w 110752"/>
                <a:gd name="connsiteY7" fmla="*/ 383458 h 538316"/>
                <a:gd name="connsiteX8" fmla="*/ 14887 w 110752"/>
                <a:gd name="connsiteY8" fmla="*/ 361335 h 538316"/>
                <a:gd name="connsiteX9" fmla="*/ 139 w 110752"/>
                <a:gd name="connsiteY9" fmla="*/ 339213 h 538316"/>
                <a:gd name="connsiteX10" fmla="*/ 51758 w 110752"/>
                <a:gd name="connsiteY10" fmla="*/ 317090 h 538316"/>
                <a:gd name="connsiteX11" fmla="*/ 59133 w 110752"/>
                <a:gd name="connsiteY11" fmla="*/ 272845 h 538316"/>
                <a:gd name="connsiteX12" fmla="*/ 81255 w 110752"/>
                <a:gd name="connsiteY12" fmla="*/ 221225 h 538316"/>
                <a:gd name="connsiteX13" fmla="*/ 96004 w 110752"/>
                <a:gd name="connsiteY13" fmla="*/ 206477 h 538316"/>
                <a:gd name="connsiteX14" fmla="*/ 73881 w 110752"/>
                <a:gd name="connsiteY14" fmla="*/ 184354 h 538316"/>
                <a:gd name="connsiteX15" fmla="*/ 51758 w 110752"/>
                <a:gd name="connsiteY15" fmla="*/ 169606 h 538316"/>
                <a:gd name="connsiteX16" fmla="*/ 59133 w 110752"/>
                <a:gd name="connsiteY16" fmla="*/ 147484 h 538316"/>
                <a:gd name="connsiteX17" fmla="*/ 37010 w 110752"/>
                <a:gd name="connsiteY17" fmla="*/ 110613 h 538316"/>
                <a:gd name="connsiteX18" fmla="*/ 44384 w 110752"/>
                <a:gd name="connsiteY18" fmla="*/ 88490 h 538316"/>
                <a:gd name="connsiteX19" fmla="*/ 29636 w 110752"/>
                <a:gd name="connsiteY19" fmla="*/ 44245 h 538316"/>
                <a:gd name="connsiteX20" fmla="*/ 66507 w 110752"/>
                <a:gd name="connsiteY20" fmla="*/ 0 h 53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0752" h="538316" extrusionOk="0">
                  <a:moveTo>
                    <a:pt x="22262" y="538316"/>
                  </a:moveTo>
                  <a:cubicBezTo>
                    <a:pt x="42161" y="524655"/>
                    <a:pt x="63933" y="513536"/>
                    <a:pt x="88629" y="501445"/>
                  </a:cubicBezTo>
                  <a:cubicBezTo>
                    <a:pt x="96266" y="498113"/>
                    <a:pt x="109910" y="501871"/>
                    <a:pt x="110752" y="494071"/>
                  </a:cubicBezTo>
                  <a:cubicBezTo>
                    <a:pt x="109784" y="484587"/>
                    <a:pt x="96765" y="479944"/>
                    <a:pt x="88629" y="471948"/>
                  </a:cubicBezTo>
                  <a:cubicBezTo>
                    <a:pt x="15339" y="421400"/>
                    <a:pt x="85435" y="482674"/>
                    <a:pt x="44384" y="442451"/>
                  </a:cubicBezTo>
                  <a:cubicBezTo>
                    <a:pt x="50882" y="437723"/>
                    <a:pt x="58171" y="433696"/>
                    <a:pt x="59133" y="427703"/>
                  </a:cubicBezTo>
                  <a:cubicBezTo>
                    <a:pt x="63768" y="400777"/>
                    <a:pt x="41835" y="407335"/>
                    <a:pt x="29636" y="398206"/>
                  </a:cubicBezTo>
                  <a:cubicBezTo>
                    <a:pt x="21543" y="392663"/>
                    <a:pt x="14216" y="389306"/>
                    <a:pt x="7513" y="383458"/>
                  </a:cubicBezTo>
                  <a:cubicBezTo>
                    <a:pt x="10728" y="376508"/>
                    <a:pt x="17007" y="369204"/>
                    <a:pt x="14887" y="361335"/>
                  </a:cubicBezTo>
                  <a:cubicBezTo>
                    <a:pt x="11229" y="352237"/>
                    <a:pt x="-295" y="348969"/>
                    <a:pt x="139" y="339213"/>
                  </a:cubicBezTo>
                  <a:cubicBezTo>
                    <a:pt x="3795" y="327263"/>
                    <a:pt x="45564" y="318919"/>
                    <a:pt x="51758" y="317090"/>
                  </a:cubicBezTo>
                  <a:cubicBezTo>
                    <a:pt x="55548" y="304394"/>
                    <a:pt x="57257" y="289117"/>
                    <a:pt x="59133" y="272845"/>
                  </a:cubicBezTo>
                  <a:cubicBezTo>
                    <a:pt x="62792" y="257762"/>
                    <a:pt x="74129" y="230669"/>
                    <a:pt x="81255" y="221225"/>
                  </a:cubicBezTo>
                  <a:cubicBezTo>
                    <a:pt x="83111" y="215769"/>
                    <a:pt x="90371" y="210899"/>
                    <a:pt x="96004" y="206477"/>
                  </a:cubicBezTo>
                  <a:cubicBezTo>
                    <a:pt x="87324" y="199010"/>
                    <a:pt x="81247" y="189712"/>
                    <a:pt x="73881" y="184354"/>
                  </a:cubicBezTo>
                  <a:cubicBezTo>
                    <a:pt x="67192" y="177055"/>
                    <a:pt x="53584" y="178691"/>
                    <a:pt x="51758" y="169606"/>
                  </a:cubicBezTo>
                  <a:cubicBezTo>
                    <a:pt x="47913" y="164102"/>
                    <a:pt x="56995" y="155095"/>
                    <a:pt x="59133" y="147484"/>
                  </a:cubicBezTo>
                  <a:cubicBezTo>
                    <a:pt x="47422" y="136468"/>
                    <a:pt x="39476" y="128295"/>
                    <a:pt x="37010" y="110613"/>
                  </a:cubicBezTo>
                  <a:cubicBezTo>
                    <a:pt x="36593" y="103502"/>
                    <a:pt x="40563" y="95937"/>
                    <a:pt x="44384" y="88490"/>
                  </a:cubicBezTo>
                  <a:cubicBezTo>
                    <a:pt x="40834" y="76446"/>
                    <a:pt x="17744" y="55712"/>
                    <a:pt x="29636" y="44245"/>
                  </a:cubicBezTo>
                  <a:cubicBezTo>
                    <a:pt x="63948" y="5551"/>
                    <a:pt x="47313" y="26868"/>
                    <a:pt x="66507" y="0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2262 w 110752"/>
                        <a:gd name="connsiteY0" fmla="*/ 538316 h 538316"/>
                        <a:gd name="connsiteX1" fmla="*/ 88629 w 110752"/>
                        <a:gd name="connsiteY1" fmla="*/ 501445 h 538316"/>
                        <a:gd name="connsiteX2" fmla="*/ 110752 w 110752"/>
                        <a:gd name="connsiteY2" fmla="*/ 494071 h 538316"/>
                        <a:gd name="connsiteX3" fmla="*/ 88629 w 110752"/>
                        <a:gd name="connsiteY3" fmla="*/ 471948 h 538316"/>
                        <a:gd name="connsiteX4" fmla="*/ 44384 w 110752"/>
                        <a:gd name="connsiteY4" fmla="*/ 442451 h 538316"/>
                        <a:gd name="connsiteX5" fmla="*/ 59133 w 110752"/>
                        <a:gd name="connsiteY5" fmla="*/ 427703 h 538316"/>
                        <a:gd name="connsiteX6" fmla="*/ 29636 w 110752"/>
                        <a:gd name="connsiteY6" fmla="*/ 398206 h 538316"/>
                        <a:gd name="connsiteX7" fmla="*/ 7513 w 110752"/>
                        <a:gd name="connsiteY7" fmla="*/ 383458 h 538316"/>
                        <a:gd name="connsiteX8" fmla="*/ 14887 w 110752"/>
                        <a:gd name="connsiteY8" fmla="*/ 361335 h 538316"/>
                        <a:gd name="connsiteX9" fmla="*/ 139 w 110752"/>
                        <a:gd name="connsiteY9" fmla="*/ 339213 h 538316"/>
                        <a:gd name="connsiteX10" fmla="*/ 51758 w 110752"/>
                        <a:gd name="connsiteY10" fmla="*/ 317090 h 538316"/>
                        <a:gd name="connsiteX11" fmla="*/ 59133 w 110752"/>
                        <a:gd name="connsiteY11" fmla="*/ 272845 h 538316"/>
                        <a:gd name="connsiteX12" fmla="*/ 81255 w 110752"/>
                        <a:gd name="connsiteY12" fmla="*/ 221225 h 538316"/>
                        <a:gd name="connsiteX13" fmla="*/ 96004 w 110752"/>
                        <a:gd name="connsiteY13" fmla="*/ 206477 h 538316"/>
                        <a:gd name="connsiteX14" fmla="*/ 73881 w 110752"/>
                        <a:gd name="connsiteY14" fmla="*/ 184354 h 538316"/>
                        <a:gd name="connsiteX15" fmla="*/ 51758 w 110752"/>
                        <a:gd name="connsiteY15" fmla="*/ 169606 h 538316"/>
                        <a:gd name="connsiteX16" fmla="*/ 59133 w 110752"/>
                        <a:gd name="connsiteY16" fmla="*/ 147484 h 538316"/>
                        <a:gd name="connsiteX17" fmla="*/ 37010 w 110752"/>
                        <a:gd name="connsiteY17" fmla="*/ 110613 h 538316"/>
                        <a:gd name="connsiteX18" fmla="*/ 44384 w 110752"/>
                        <a:gd name="connsiteY18" fmla="*/ 88490 h 538316"/>
                        <a:gd name="connsiteX19" fmla="*/ 29636 w 110752"/>
                        <a:gd name="connsiteY19" fmla="*/ 44245 h 538316"/>
                        <a:gd name="connsiteX20" fmla="*/ 66507 w 110752"/>
                        <a:gd name="connsiteY20" fmla="*/ 0 h 5383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110752" h="538316">
                          <a:moveTo>
                            <a:pt x="22262" y="538316"/>
                          </a:moveTo>
                          <a:cubicBezTo>
                            <a:pt x="44384" y="526026"/>
                            <a:pt x="65994" y="512763"/>
                            <a:pt x="88629" y="501445"/>
                          </a:cubicBezTo>
                          <a:cubicBezTo>
                            <a:pt x="95582" y="497969"/>
                            <a:pt x="110752" y="501844"/>
                            <a:pt x="110752" y="494071"/>
                          </a:cubicBezTo>
                          <a:cubicBezTo>
                            <a:pt x="110752" y="483642"/>
                            <a:pt x="97115" y="478010"/>
                            <a:pt x="88629" y="471948"/>
                          </a:cubicBezTo>
                          <a:cubicBezTo>
                            <a:pt x="26127" y="427303"/>
                            <a:pt x="83849" y="481916"/>
                            <a:pt x="44384" y="442451"/>
                          </a:cubicBezTo>
                          <a:cubicBezTo>
                            <a:pt x="49300" y="437535"/>
                            <a:pt x="57770" y="434521"/>
                            <a:pt x="59133" y="427703"/>
                          </a:cubicBezTo>
                          <a:cubicBezTo>
                            <a:pt x="64496" y="400888"/>
                            <a:pt x="43937" y="405356"/>
                            <a:pt x="29636" y="398206"/>
                          </a:cubicBezTo>
                          <a:cubicBezTo>
                            <a:pt x="21709" y="394243"/>
                            <a:pt x="14887" y="388374"/>
                            <a:pt x="7513" y="383458"/>
                          </a:cubicBezTo>
                          <a:cubicBezTo>
                            <a:pt x="9971" y="376084"/>
                            <a:pt x="16165" y="369002"/>
                            <a:pt x="14887" y="361335"/>
                          </a:cubicBezTo>
                          <a:cubicBezTo>
                            <a:pt x="13430" y="352593"/>
                            <a:pt x="-1599" y="347903"/>
                            <a:pt x="139" y="339213"/>
                          </a:cubicBezTo>
                          <a:cubicBezTo>
                            <a:pt x="2820" y="325811"/>
                            <a:pt x="45538" y="318645"/>
                            <a:pt x="51758" y="317090"/>
                          </a:cubicBezTo>
                          <a:cubicBezTo>
                            <a:pt x="54216" y="302342"/>
                            <a:pt x="55889" y="287441"/>
                            <a:pt x="59133" y="272845"/>
                          </a:cubicBezTo>
                          <a:cubicBezTo>
                            <a:pt x="62411" y="258096"/>
                            <a:pt x="73740" y="232498"/>
                            <a:pt x="81255" y="221225"/>
                          </a:cubicBezTo>
                          <a:cubicBezTo>
                            <a:pt x="85112" y="215440"/>
                            <a:pt x="91088" y="211393"/>
                            <a:pt x="96004" y="206477"/>
                          </a:cubicBezTo>
                          <a:cubicBezTo>
                            <a:pt x="88630" y="199103"/>
                            <a:pt x="81893" y="191030"/>
                            <a:pt x="73881" y="184354"/>
                          </a:cubicBezTo>
                          <a:cubicBezTo>
                            <a:pt x="67072" y="178680"/>
                            <a:pt x="55050" y="177835"/>
                            <a:pt x="51758" y="169606"/>
                          </a:cubicBezTo>
                          <a:cubicBezTo>
                            <a:pt x="48871" y="162389"/>
                            <a:pt x="56675" y="154858"/>
                            <a:pt x="59133" y="147484"/>
                          </a:cubicBezTo>
                          <a:cubicBezTo>
                            <a:pt x="47450" y="135801"/>
                            <a:pt x="37010" y="129758"/>
                            <a:pt x="37010" y="110613"/>
                          </a:cubicBezTo>
                          <a:cubicBezTo>
                            <a:pt x="37010" y="102840"/>
                            <a:pt x="41926" y="95864"/>
                            <a:pt x="44384" y="88490"/>
                          </a:cubicBezTo>
                          <a:cubicBezTo>
                            <a:pt x="39468" y="73742"/>
                            <a:pt x="18643" y="55238"/>
                            <a:pt x="29636" y="44245"/>
                          </a:cubicBezTo>
                          <a:cubicBezTo>
                            <a:pt x="63019" y="10862"/>
                            <a:pt x="52914" y="27185"/>
                            <a:pt x="66507" y="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AEF318F-76F7-3244-AFF8-EF5D6A86FF53}"/>
                </a:ext>
              </a:extLst>
            </p:cNvPr>
            <p:cNvSpPr/>
            <p:nvPr/>
          </p:nvSpPr>
          <p:spPr bwMode="auto">
            <a:xfrm>
              <a:off x="5830531" y="5112675"/>
              <a:ext cx="91532" cy="387644"/>
            </a:xfrm>
            <a:custGeom>
              <a:avLst/>
              <a:gdLst>
                <a:gd name="connsiteX0" fmla="*/ 18398 w 91532"/>
                <a:gd name="connsiteY0" fmla="*/ 387644 h 387644"/>
                <a:gd name="connsiteX1" fmla="*/ 73248 w 91532"/>
                <a:gd name="connsiteY1" fmla="*/ 361093 h 387644"/>
                <a:gd name="connsiteX2" fmla="*/ 91532 w 91532"/>
                <a:gd name="connsiteY2" fmla="*/ 355782 h 387644"/>
                <a:gd name="connsiteX3" fmla="*/ 73248 w 91532"/>
                <a:gd name="connsiteY3" fmla="*/ 339852 h 387644"/>
                <a:gd name="connsiteX4" fmla="*/ 36681 w 91532"/>
                <a:gd name="connsiteY4" fmla="*/ 318611 h 387644"/>
                <a:gd name="connsiteX5" fmla="*/ 48871 w 91532"/>
                <a:gd name="connsiteY5" fmla="*/ 307991 h 387644"/>
                <a:gd name="connsiteX6" fmla="*/ 24492 w 91532"/>
                <a:gd name="connsiteY6" fmla="*/ 286750 h 387644"/>
                <a:gd name="connsiteX7" fmla="*/ 6209 w 91532"/>
                <a:gd name="connsiteY7" fmla="*/ 276129 h 387644"/>
                <a:gd name="connsiteX8" fmla="*/ 12303 w 91532"/>
                <a:gd name="connsiteY8" fmla="*/ 260199 h 387644"/>
                <a:gd name="connsiteX9" fmla="*/ 114 w 91532"/>
                <a:gd name="connsiteY9" fmla="*/ 244268 h 387644"/>
                <a:gd name="connsiteX10" fmla="*/ 42775 w 91532"/>
                <a:gd name="connsiteY10" fmla="*/ 228338 h 387644"/>
                <a:gd name="connsiteX11" fmla="*/ 48871 w 91532"/>
                <a:gd name="connsiteY11" fmla="*/ 196477 h 387644"/>
                <a:gd name="connsiteX12" fmla="*/ 67153 w 91532"/>
                <a:gd name="connsiteY12" fmla="*/ 159305 h 387644"/>
                <a:gd name="connsiteX13" fmla="*/ 79343 w 91532"/>
                <a:gd name="connsiteY13" fmla="*/ 148685 h 387644"/>
                <a:gd name="connsiteX14" fmla="*/ 61059 w 91532"/>
                <a:gd name="connsiteY14" fmla="*/ 132754 h 387644"/>
                <a:gd name="connsiteX15" fmla="*/ 42775 w 91532"/>
                <a:gd name="connsiteY15" fmla="*/ 122134 h 387644"/>
                <a:gd name="connsiteX16" fmla="*/ 48871 w 91532"/>
                <a:gd name="connsiteY16" fmla="*/ 106203 h 387644"/>
                <a:gd name="connsiteX17" fmla="*/ 30587 w 91532"/>
                <a:gd name="connsiteY17" fmla="*/ 79652 h 387644"/>
                <a:gd name="connsiteX18" fmla="*/ 36681 w 91532"/>
                <a:gd name="connsiteY18" fmla="*/ 63722 h 387644"/>
                <a:gd name="connsiteX19" fmla="*/ 24492 w 91532"/>
                <a:gd name="connsiteY19" fmla="*/ 31861 h 387644"/>
                <a:gd name="connsiteX20" fmla="*/ 54965 w 91532"/>
                <a:gd name="connsiteY20" fmla="*/ 0 h 38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532" h="387644" extrusionOk="0">
                  <a:moveTo>
                    <a:pt x="18398" y="387644"/>
                  </a:moveTo>
                  <a:cubicBezTo>
                    <a:pt x="33138" y="376608"/>
                    <a:pt x="53568" y="369608"/>
                    <a:pt x="73248" y="361093"/>
                  </a:cubicBezTo>
                  <a:cubicBezTo>
                    <a:pt x="80603" y="358928"/>
                    <a:pt x="91231" y="361390"/>
                    <a:pt x="91532" y="355782"/>
                  </a:cubicBezTo>
                  <a:cubicBezTo>
                    <a:pt x="91023" y="348769"/>
                    <a:pt x="80013" y="345590"/>
                    <a:pt x="73248" y="339852"/>
                  </a:cubicBezTo>
                  <a:cubicBezTo>
                    <a:pt x="17886" y="305675"/>
                    <a:pt x="75504" y="349996"/>
                    <a:pt x="36681" y="318611"/>
                  </a:cubicBezTo>
                  <a:cubicBezTo>
                    <a:pt x="41638" y="315177"/>
                    <a:pt x="48014" y="312344"/>
                    <a:pt x="48871" y="307991"/>
                  </a:cubicBezTo>
                  <a:cubicBezTo>
                    <a:pt x="51877" y="288463"/>
                    <a:pt x="34385" y="293712"/>
                    <a:pt x="24492" y="286750"/>
                  </a:cubicBezTo>
                  <a:cubicBezTo>
                    <a:pt x="17816" y="282704"/>
                    <a:pt x="11380" y="280953"/>
                    <a:pt x="6209" y="276129"/>
                  </a:cubicBezTo>
                  <a:cubicBezTo>
                    <a:pt x="9392" y="271464"/>
                    <a:pt x="14290" y="265944"/>
                    <a:pt x="12303" y="260199"/>
                  </a:cubicBezTo>
                  <a:cubicBezTo>
                    <a:pt x="9475" y="253640"/>
                    <a:pt x="11" y="251616"/>
                    <a:pt x="114" y="244268"/>
                  </a:cubicBezTo>
                  <a:cubicBezTo>
                    <a:pt x="3132" y="235812"/>
                    <a:pt x="37726" y="230395"/>
                    <a:pt x="42775" y="228338"/>
                  </a:cubicBezTo>
                  <a:cubicBezTo>
                    <a:pt x="45600" y="218938"/>
                    <a:pt x="47110" y="208115"/>
                    <a:pt x="48871" y="196477"/>
                  </a:cubicBezTo>
                  <a:cubicBezTo>
                    <a:pt x="52711" y="184866"/>
                    <a:pt x="61516" y="164728"/>
                    <a:pt x="67153" y="159305"/>
                  </a:cubicBezTo>
                  <a:cubicBezTo>
                    <a:pt x="70063" y="155185"/>
                    <a:pt x="74329" y="151569"/>
                    <a:pt x="79343" y="148685"/>
                  </a:cubicBezTo>
                  <a:cubicBezTo>
                    <a:pt x="71522" y="143252"/>
                    <a:pt x="67200" y="136580"/>
                    <a:pt x="61059" y="132754"/>
                  </a:cubicBezTo>
                  <a:cubicBezTo>
                    <a:pt x="55453" y="128390"/>
                    <a:pt x="44606" y="128578"/>
                    <a:pt x="42775" y="122134"/>
                  </a:cubicBezTo>
                  <a:cubicBezTo>
                    <a:pt x="39635" y="118285"/>
                    <a:pt x="47455" y="111972"/>
                    <a:pt x="48871" y="106203"/>
                  </a:cubicBezTo>
                  <a:cubicBezTo>
                    <a:pt x="39167" y="98920"/>
                    <a:pt x="30996" y="93196"/>
                    <a:pt x="30587" y="79652"/>
                  </a:cubicBezTo>
                  <a:cubicBezTo>
                    <a:pt x="29713" y="75443"/>
                    <a:pt x="33784" y="69078"/>
                    <a:pt x="36681" y="63722"/>
                  </a:cubicBezTo>
                  <a:cubicBezTo>
                    <a:pt x="33002" y="53861"/>
                    <a:pt x="13770" y="40640"/>
                    <a:pt x="24492" y="31861"/>
                  </a:cubicBezTo>
                  <a:cubicBezTo>
                    <a:pt x="52820" y="3599"/>
                    <a:pt x="41982" y="19477"/>
                    <a:pt x="54965" y="0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2262 w 110752"/>
                        <a:gd name="connsiteY0" fmla="*/ 538316 h 538316"/>
                        <a:gd name="connsiteX1" fmla="*/ 88629 w 110752"/>
                        <a:gd name="connsiteY1" fmla="*/ 501445 h 538316"/>
                        <a:gd name="connsiteX2" fmla="*/ 110752 w 110752"/>
                        <a:gd name="connsiteY2" fmla="*/ 494071 h 538316"/>
                        <a:gd name="connsiteX3" fmla="*/ 88629 w 110752"/>
                        <a:gd name="connsiteY3" fmla="*/ 471948 h 538316"/>
                        <a:gd name="connsiteX4" fmla="*/ 44384 w 110752"/>
                        <a:gd name="connsiteY4" fmla="*/ 442451 h 538316"/>
                        <a:gd name="connsiteX5" fmla="*/ 59133 w 110752"/>
                        <a:gd name="connsiteY5" fmla="*/ 427703 h 538316"/>
                        <a:gd name="connsiteX6" fmla="*/ 29636 w 110752"/>
                        <a:gd name="connsiteY6" fmla="*/ 398206 h 538316"/>
                        <a:gd name="connsiteX7" fmla="*/ 7513 w 110752"/>
                        <a:gd name="connsiteY7" fmla="*/ 383458 h 538316"/>
                        <a:gd name="connsiteX8" fmla="*/ 14887 w 110752"/>
                        <a:gd name="connsiteY8" fmla="*/ 361335 h 538316"/>
                        <a:gd name="connsiteX9" fmla="*/ 139 w 110752"/>
                        <a:gd name="connsiteY9" fmla="*/ 339213 h 538316"/>
                        <a:gd name="connsiteX10" fmla="*/ 51758 w 110752"/>
                        <a:gd name="connsiteY10" fmla="*/ 317090 h 538316"/>
                        <a:gd name="connsiteX11" fmla="*/ 59133 w 110752"/>
                        <a:gd name="connsiteY11" fmla="*/ 272845 h 538316"/>
                        <a:gd name="connsiteX12" fmla="*/ 81255 w 110752"/>
                        <a:gd name="connsiteY12" fmla="*/ 221225 h 538316"/>
                        <a:gd name="connsiteX13" fmla="*/ 96004 w 110752"/>
                        <a:gd name="connsiteY13" fmla="*/ 206477 h 538316"/>
                        <a:gd name="connsiteX14" fmla="*/ 73881 w 110752"/>
                        <a:gd name="connsiteY14" fmla="*/ 184354 h 538316"/>
                        <a:gd name="connsiteX15" fmla="*/ 51758 w 110752"/>
                        <a:gd name="connsiteY15" fmla="*/ 169606 h 538316"/>
                        <a:gd name="connsiteX16" fmla="*/ 59133 w 110752"/>
                        <a:gd name="connsiteY16" fmla="*/ 147484 h 538316"/>
                        <a:gd name="connsiteX17" fmla="*/ 37010 w 110752"/>
                        <a:gd name="connsiteY17" fmla="*/ 110613 h 538316"/>
                        <a:gd name="connsiteX18" fmla="*/ 44384 w 110752"/>
                        <a:gd name="connsiteY18" fmla="*/ 88490 h 538316"/>
                        <a:gd name="connsiteX19" fmla="*/ 29636 w 110752"/>
                        <a:gd name="connsiteY19" fmla="*/ 44245 h 538316"/>
                        <a:gd name="connsiteX20" fmla="*/ 66507 w 110752"/>
                        <a:gd name="connsiteY20" fmla="*/ 0 h 5383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110752" h="538316">
                          <a:moveTo>
                            <a:pt x="22262" y="538316"/>
                          </a:moveTo>
                          <a:cubicBezTo>
                            <a:pt x="44384" y="526026"/>
                            <a:pt x="65994" y="512763"/>
                            <a:pt x="88629" y="501445"/>
                          </a:cubicBezTo>
                          <a:cubicBezTo>
                            <a:pt x="95582" y="497969"/>
                            <a:pt x="110752" y="501844"/>
                            <a:pt x="110752" y="494071"/>
                          </a:cubicBezTo>
                          <a:cubicBezTo>
                            <a:pt x="110752" y="483642"/>
                            <a:pt x="97115" y="478010"/>
                            <a:pt x="88629" y="471948"/>
                          </a:cubicBezTo>
                          <a:cubicBezTo>
                            <a:pt x="26127" y="427303"/>
                            <a:pt x="83849" y="481916"/>
                            <a:pt x="44384" y="442451"/>
                          </a:cubicBezTo>
                          <a:cubicBezTo>
                            <a:pt x="49300" y="437535"/>
                            <a:pt x="57770" y="434521"/>
                            <a:pt x="59133" y="427703"/>
                          </a:cubicBezTo>
                          <a:cubicBezTo>
                            <a:pt x="64496" y="400888"/>
                            <a:pt x="43937" y="405356"/>
                            <a:pt x="29636" y="398206"/>
                          </a:cubicBezTo>
                          <a:cubicBezTo>
                            <a:pt x="21709" y="394243"/>
                            <a:pt x="14887" y="388374"/>
                            <a:pt x="7513" y="383458"/>
                          </a:cubicBezTo>
                          <a:cubicBezTo>
                            <a:pt x="9971" y="376084"/>
                            <a:pt x="16165" y="369002"/>
                            <a:pt x="14887" y="361335"/>
                          </a:cubicBezTo>
                          <a:cubicBezTo>
                            <a:pt x="13430" y="352593"/>
                            <a:pt x="-1599" y="347903"/>
                            <a:pt x="139" y="339213"/>
                          </a:cubicBezTo>
                          <a:cubicBezTo>
                            <a:pt x="2820" y="325811"/>
                            <a:pt x="45538" y="318645"/>
                            <a:pt x="51758" y="317090"/>
                          </a:cubicBezTo>
                          <a:cubicBezTo>
                            <a:pt x="54216" y="302342"/>
                            <a:pt x="55889" y="287441"/>
                            <a:pt x="59133" y="272845"/>
                          </a:cubicBezTo>
                          <a:cubicBezTo>
                            <a:pt x="62411" y="258096"/>
                            <a:pt x="73740" y="232498"/>
                            <a:pt x="81255" y="221225"/>
                          </a:cubicBezTo>
                          <a:cubicBezTo>
                            <a:pt x="85112" y="215440"/>
                            <a:pt x="91088" y="211393"/>
                            <a:pt x="96004" y="206477"/>
                          </a:cubicBezTo>
                          <a:cubicBezTo>
                            <a:pt x="88630" y="199103"/>
                            <a:pt x="81893" y="191030"/>
                            <a:pt x="73881" y="184354"/>
                          </a:cubicBezTo>
                          <a:cubicBezTo>
                            <a:pt x="67072" y="178680"/>
                            <a:pt x="55050" y="177835"/>
                            <a:pt x="51758" y="169606"/>
                          </a:cubicBezTo>
                          <a:cubicBezTo>
                            <a:pt x="48871" y="162389"/>
                            <a:pt x="56675" y="154858"/>
                            <a:pt x="59133" y="147484"/>
                          </a:cubicBezTo>
                          <a:cubicBezTo>
                            <a:pt x="47450" y="135801"/>
                            <a:pt x="37010" y="129758"/>
                            <a:pt x="37010" y="110613"/>
                          </a:cubicBezTo>
                          <a:cubicBezTo>
                            <a:pt x="37010" y="102840"/>
                            <a:pt x="41926" y="95864"/>
                            <a:pt x="44384" y="88490"/>
                          </a:cubicBezTo>
                          <a:cubicBezTo>
                            <a:pt x="39468" y="73742"/>
                            <a:pt x="18643" y="55238"/>
                            <a:pt x="29636" y="44245"/>
                          </a:cubicBezTo>
                          <a:cubicBezTo>
                            <a:pt x="63019" y="10862"/>
                            <a:pt x="52914" y="27185"/>
                            <a:pt x="66507" y="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5363" name="Content Placeholder 2"/>
          <p:cNvSpPr>
            <a:spLocks noGrp="1"/>
          </p:cNvSpPr>
          <p:nvPr>
            <p:ph idx="1"/>
          </p:nvPr>
        </p:nvSpPr>
        <p:spPr bwMode="auto">
          <a:xfrm>
            <a:off x="526484" y="1416051"/>
            <a:ext cx="9179044" cy="496855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sz="2400" dirty="0"/>
              <a:t>Range of Code Smells including</a:t>
            </a:r>
          </a:p>
          <a:p>
            <a:pPr lvl="1"/>
            <a:r>
              <a:rPr lang="en-GB" sz="2000" dirty="0"/>
              <a:t>Shotgun Surgery</a:t>
            </a:r>
          </a:p>
          <a:p>
            <a:pPr lvl="1"/>
            <a:r>
              <a:rPr lang="en-GB" sz="2000" dirty="0"/>
              <a:t>Duplicate Code</a:t>
            </a:r>
          </a:p>
          <a:p>
            <a:pPr lvl="1"/>
            <a:r>
              <a:rPr lang="en-GB" sz="2000" dirty="0"/>
              <a:t>God Object / Lazy Class / Large Class</a:t>
            </a:r>
          </a:p>
          <a:p>
            <a:pPr lvl="1"/>
            <a:r>
              <a:rPr lang="en-GB" sz="2000" dirty="0"/>
              <a:t>Feature Envy / Inappropriate Intimacy</a:t>
            </a:r>
          </a:p>
          <a:p>
            <a:pPr lvl="1"/>
            <a:r>
              <a:rPr lang="en-GB" sz="2000" dirty="0"/>
              <a:t>Alternative classes with Different Interfaces but same behaviour</a:t>
            </a:r>
          </a:p>
          <a:p>
            <a:pPr lvl="1"/>
            <a:r>
              <a:rPr lang="en-GB" sz="2000" dirty="0"/>
              <a:t>Refused Bequest</a:t>
            </a:r>
          </a:p>
          <a:p>
            <a:pPr lvl="1"/>
            <a:r>
              <a:rPr lang="en-GB" sz="2000" dirty="0"/>
              <a:t>Long Method / Long Parameter list</a:t>
            </a:r>
          </a:p>
          <a:p>
            <a:pPr lvl="1"/>
            <a:r>
              <a:rPr lang="en-GB" sz="2000" dirty="0"/>
              <a:t>Conditional Complexity</a:t>
            </a:r>
          </a:p>
          <a:p>
            <a:pPr lvl="1"/>
            <a:r>
              <a:rPr lang="en-GB" sz="2000" dirty="0"/>
              <a:t>Speculative Generality (YAGNI)</a:t>
            </a:r>
          </a:p>
          <a:p>
            <a:pPr lvl="1"/>
            <a:r>
              <a:rPr lang="en-GB" sz="2000" dirty="0"/>
              <a:t>Dead Code</a:t>
            </a:r>
          </a:p>
          <a:p>
            <a:pPr lvl="1"/>
            <a:r>
              <a:rPr lang="en-GB" sz="2000" dirty="0"/>
              <a:t>Data Clumps / Primitive Data type Obsession</a:t>
            </a:r>
          </a:p>
        </p:txBody>
      </p:sp>
    </p:spTree>
    <p:extLst>
      <p:ext uri="{BB962C8B-B14F-4D97-AF65-F5344CB8AC3E}">
        <p14:creationId xmlns:p14="http://schemas.microsoft.com/office/powerpoint/2010/main" val="47078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Shotgun Surgery Code Smell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1" y="1600203"/>
            <a:ext cx="8801102" cy="4525963"/>
          </a:xfrm>
        </p:spPr>
        <p:txBody>
          <a:bodyPr/>
          <a:lstStyle/>
          <a:p>
            <a:r>
              <a:rPr lang="en-GB" sz="2400" dirty="0"/>
              <a:t>Look to see how much code was affected by a change</a:t>
            </a:r>
          </a:p>
          <a:p>
            <a:r>
              <a:rPr lang="en-GB" sz="2400" dirty="0"/>
              <a:t>Is this appropriate? </a:t>
            </a:r>
          </a:p>
          <a:p>
            <a:r>
              <a:rPr lang="en-GB" sz="2400" dirty="0"/>
              <a:t>Does it seem to be too widely spread?</a:t>
            </a:r>
          </a:p>
          <a:p>
            <a:r>
              <a:rPr lang="en-US" sz="2400" dirty="0"/>
              <a:t>When a single change requires visiting many </a:t>
            </a:r>
            <a:r>
              <a:rPr lang="en-GB" sz="2400" dirty="0"/>
              <a:t>places in the code then some refactoring may be required!</a:t>
            </a:r>
          </a:p>
          <a:p>
            <a:r>
              <a:rPr lang="en-GB" sz="2400" dirty="0"/>
              <a:t>May identify some Technical Debt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56F31-250A-BA4D-8F64-1A598BF0417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11/01/2022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53678-D065-B841-9BCC-952FE19A8F7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TDD Refactoring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645D5-D506-B24B-99F6-65ED985E8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5D3D4D-3766-7E4D-A060-E99CC9B22CA3}"/>
              </a:ext>
            </a:extLst>
          </p:cNvPr>
          <p:cNvGrpSpPr/>
          <p:nvPr/>
        </p:nvGrpSpPr>
        <p:grpSpPr>
          <a:xfrm>
            <a:off x="7833320" y="93662"/>
            <a:ext cx="1656184" cy="1197203"/>
            <a:chOff x="4953000" y="4932135"/>
            <a:chExt cx="1846594" cy="1245657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B10E8FE-1F40-9B4A-A6DC-371455C26D03}"/>
                </a:ext>
              </a:extLst>
            </p:cNvPr>
            <p:cNvSpPr/>
            <p:nvPr/>
          </p:nvSpPr>
          <p:spPr bwMode="auto">
            <a:xfrm>
              <a:off x="5512297" y="5673736"/>
              <a:ext cx="1287297" cy="504056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22BB9EB-3A6E-DB42-AFD5-ACF9EDCE87CF}"/>
                </a:ext>
              </a:extLst>
            </p:cNvPr>
            <p:cNvSpPr/>
            <p:nvPr/>
          </p:nvSpPr>
          <p:spPr bwMode="auto">
            <a:xfrm rot="10800000">
              <a:off x="5232649" y="5572093"/>
              <a:ext cx="1287297" cy="504056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7AB2F8B5-A31D-B445-AA04-09E9801A228B}"/>
                </a:ext>
              </a:extLst>
            </p:cNvPr>
            <p:cNvSpPr/>
            <p:nvPr/>
          </p:nvSpPr>
          <p:spPr bwMode="auto">
            <a:xfrm>
              <a:off x="4953000" y="5414313"/>
              <a:ext cx="1287297" cy="504056"/>
            </a:xfrm>
            <a:prstGeom prst="parallelogram">
              <a:avLst/>
            </a:prstGeom>
            <a:solidFill>
              <a:srgbClr val="C8CD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r>
                <a:rPr lang="en-GB" sz="1100" dirty="0"/>
                <a:t>d</a:t>
              </a:r>
              <a:r>
                <a:rPr kumimoji="0" lang="en-GB" sz="11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rPr>
                <a:t>ef add(x: Int): Int = {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E7CC43F-4BF4-E547-955F-33B497644ADD}"/>
                </a:ext>
              </a:extLst>
            </p:cNvPr>
            <p:cNvSpPr/>
            <p:nvPr/>
          </p:nvSpPr>
          <p:spPr bwMode="auto">
            <a:xfrm>
              <a:off x="5160042" y="5184873"/>
              <a:ext cx="58642" cy="410308"/>
            </a:xfrm>
            <a:custGeom>
              <a:avLst/>
              <a:gdLst>
                <a:gd name="connsiteX0" fmla="*/ 23473 w 58642"/>
                <a:gd name="connsiteY0" fmla="*/ 0 h 410308"/>
                <a:gd name="connsiteX1" fmla="*/ 11750 w 58642"/>
                <a:gd name="connsiteY1" fmla="*/ 117231 h 410308"/>
                <a:gd name="connsiteX2" fmla="*/ 46919 w 58642"/>
                <a:gd name="connsiteY2" fmla="*/ 128954 h 410308"/>
                <a:gd name="connsiteX3" fmla="*/ 58642 w 58642"/>
                <a:gd name="connsiteY3" fmla="*/ 164124 h 410308"/>
                <a:gd name="connsiteX4" fmla="*/ 35196 w 58642"/>
                <a:gd name="connsiteY4" fmla="*/ 269631 h 410308"/>
                <a:gd name="connsiteX5" fmla="*/ 11750 w 58642"/>
                <a:gd name="connsiteY5" fmla="*/ 304800 h 410308"/>
                <a:gd name="connsiteX6" fmla="*/ 23473 w 58642"/>
                <a:gd name="connsiteY6" fmla="*/ 375139 h 410308"/>
                <a:gd name="connsiteX7" fmla="*/ 11750 w 58642"/>
                <a:gd name="connsiteY7" fmla="*/ 410308 h 41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42" h="410308" extrusionOk="0">
                  <a:moveTo>
                    <a:pt x="23473" y="0"/>
                  </a:moveTo>
                  <a:cubicBezTo>
                    <a:pt x="25750" y="29602"/>
                    <a:pt x="-10863" y="77807"/>
                    <a:pt x="11750" y="117231"/>
                  </a:cubicBezTo>
                  <a:cubicBezTo>
                    <a:pt x="20823" y="125983"/>
                    <a:pt x="32767" y="124079"/>
                    <a:pt x="46919" y="128954"/>
                  </a:cubicBezTo>
                  <a:cubicBezTo>
                    <a:pt x="50153" y="137700"/>
                    <a:pt x="57363" y="149087"/>
                    <a:pt x="58642" y="164124"/>
                  </a:cubicBezTo>
                  <a:cubicBezTo>
                    <a:pt x="58970" y="179963"/>
                    <a:pt x="51282" y="241683"/>
                    <a:pt x="35196" y="269631"/>
                  </a:cubicBezTo>
                  <a:cubicBezTo>
                    <a:pt x="28181" y="282316"/>
                    <a:pt x="19748" y="293819"/>
                    <a:pt x="11750" y="304800"/>
                  </a:cubicBezTo>
                  <a:cubicBezTo>
                    <a:pt x="14678" y="325775"/>
                    <a:pt x="21571" y="348254"/>
                    <a:pt x="23473" y="375139"/>
                  </a:cubicBezTo>
                  <a:cubicBezTo>
                    <a:pt x="23474" y="387496"/>
                    <a:pt x="11750" y="410308"/>
                    <a:pt x="11750" y="410308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507143784">
                    <a:custGeom>
                      <a:avLst/>
                      <a:gdLst>
                        <a:gd name="connsiteX0" fmla="*/ 23473 w 58642"/>
                        <a:gd name="connsiteY0" fmla="*/ 0 h 410308"/>
                        <a:gd name="connsiteX1" fmla="*/ 11750 w 58642"/>
                        <a:gd name="connsiteY1" fmla="*/ 117231 h 410308"/>
                        <a:gd name="connsiteX2" fmla="*/ 46919 w 58642"/>
                        <a:gd name="connsiteY2" fmla="*/ 128954 h 410308"/>
                        <a:gd name="connsiteX3" fmla="*/ 58642 w 58642"/>
                        <a:gd name="connsiteY3" fmla="*/ 164124 h 410308"/>
                        <a:gd name="connsiteX4" fmla="*/ 35196 w 58642"/>
                        <a:gd name="connsiteY4" fmla="*/ 269631 h 410308"/>
                        <a:gd name="connsiteX5" fmla="*/ 11750 w 58642"/>
                        <a:gd name="connsiteY5" fmla="*/ 304800 h 410308"/>
                        <a:gd name="connsiteX6" fmla="*/ 23473 w 58642"/>
                        <a:gd name="connsiteY6" fmla="*/ 375139 h 410308"/>
                        <a:gd name="connsiteX7" fmla="*/ 11750 w 58642"/>
                        <a:gd name="connsiteY7" fmla="*/ 410308 h 4103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8642" h="410308">
                          <a:moveTo>
                            <a:pt x="23473" y="0"/>
                          </a:moveTo>
                          <a:cubicBezTo>
                            <a:pt x="17832" y="19744"/>
                            <a:pt x="-18178" y="87303"/>
                            <a:pt x="11750" y="117231"/>
                          </a:cubicBezTo>
                          <a:cubicBezTo>
                            <a:pt x="20488" y="125969"/>
                            <a:pt x="35196" y="125046"/>
                            <a:pt x="46919" y="128954"/>
                          </a:cubicBezTo>
                          <a:cubicBezTo>
                            <a:pt x="50827" y="140677"/>
                            <a:pt x="58642" y="151767"/>
                            <a:pt x="58642" y="164124"/>
                          </a:cubicBezTo>
                          <a:cubicBezTo>
                            <a:pt x="58642" y="182134"/>
                            <a:pt x="47285" y="245453"/>
                            <a:pt x="35196" y="269631"/>
                          </a:cubicBezTo>
                          <a:cubicBezTo>
                            <a:pt x="28895" y="282233"/>
                            <a:pt x="19565" y="293077"/>
                            <a:pt x="11750" y="304800"/>
                          </a:cubicBezTo>
                          <a:cubicBezTo>
                            <a:pt x="15658" y="328246"/>
                            <a:pt x="23473" y="351369"/>
                            <a:pt x="23473" y="375139"/>
                          </a:cubicBezTo>
                          <a:cubicBezTo>
                            <a:pt x="23473" y="387496"/>
                            <a:pt x="11750" y="410308"/>
                            <a:pt x="11750" y="410308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F94B33D-820C-4C46-B261-74B0A7723EC5}"/>
                </a:ext>
              </a:extLst>
            </p:cNvPr>
            <p:cNvSpPr/>
            <p:nvPr/>
          </p:nvSpPr>
          <p:spPr bwMode="auto">
            <a:xfrm>
              <a:off x="5585186" y="5121748"/>
              <a:ext cx="58642" cy="410308"/>
            </a:xfrm>
            <a:custGeom>
              <a:avLst/>
              <a:gdLst>
                <a:gd name="connsiteX0" fmla="*/ 23473 w 58642"/>
                <a:gd name="connsiteY0" fmla="*/ 0 h 410308"/>
                <a:gd name="connsiteX1" fmla="*/ 11750 w 58642"/>
                <a:gd name="connsiteY1" fmla="*/ 117231 h 410308"/>
                <a:gd name="connsiteX2" fmla="*/ 46919 w 58642"/>
                <a:gd name="connsiteY2" fmla="*/ 128954 h 410308"/>
                <a:gd name="connsiteX3" fmla="*/ 58642 w 58642"/>
                <a:gd name="connsiteY3" fmla="*/ 164124 h 410308"/>
                <a:gd name="connsiteX4" fmla="*/ 35196 w 58642"/>
                <a:gd name="connsiteY4" fmla="*/ 269631 h 410308"/>
                <a:gd name="connsiteX5" fmla="*/ 11750 w 58642"/>
                <a:gd name="connsiteY5" fmla="*/ 304800 h 410308"/>
                <a:gd name="connsiteX6" fmla="*/ 23473 w 58642"/>
                <a:gd name="connsiteY6" fmla="*/ 375139 h 410308"/>
                <a:gd name="connsiteX7" fmla="*/ 11750 w 58642"/>
                <a:gd name="connsiteY7" fmla="*/ 410308 h 41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42" h="410308" extrusionOk="0">
                  <a:moveTo>
                    <a:pt x="23473" y="0"/>
                  </a:moveTo>
                  <a:cubicBezTo>
                    <a:pt x="19191" y="27289"/>
                    <a:pt x="-17487" y="86472"/>
                    <a:pt x="11750" y="117231"/>
                  </a:cubicBezTo>
                  <a:cubicBezTo>
                    <a:pt x="21810" y="125182"/>
                    <a:pt x="33534" y="125716"/>
                    <a:pt x="46919" y="128954"/>
                  </a:cubicBezTo>
                  <a:cubicBezTo>
                    <a:pt x="49731" y="144044"/>
                    <a:pt x="61357" y="149289"/>
                    <a:pt x="58642" y="164124"/>
                  </a:cubicBezTo>
                  <a:cubicBezTo>
                    <a:pt x="52771" y="180504"/>
                    <a:pt x="39695" y="243284"/>
                    <a:pt x="35196" y="269631"/>
                  </a:cubicBezTo>
                  <a:cubicBezTo>
                    <a:pt x="27877" y="286301"/>
                    <a:pt x="22136" y="295537"/>
                    <a:pt x="11750" y="304800"/>
                  </a:cubicBezTo>
                  <a:cubicBezTo>
                    <a:pt x="20038" y="331306"/>
                    <a:pt x="21190" y="356655"/>
                    <a:pt x="23473" y="375139"/>
                  </a:cubicBezTo>
                  <a:cubicBezTo>
                    <a:pt x="23473" y="387496"/>
                    <a:pt x="11749" y="410308"/>
                    <a:pt x="11750" y="410308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990921404">
                    <a:custGeom>
                      <a:avLst/>
                      <a:gdLst>
                        <a:gd name="connsiteX0" fmla="*/ 23473 w 58642"/>
                        <a:gd name="connsiteY0" fmla="*/ 0 h 410308"/>
                        <a:gd name="connsiteX1" fmla="*/ 11750 w 58642"/>
                        <a:gd name="connsiteY1" fmla="*/ 117231 h 410308"/>
                        <a:gd name="connsiteX2" fmla="*/ 46919 w 58642"/>
                        <a:gd name="connsiteY2" fmla="*/ 128954 h 410308"/>
                        <a:gd name="connsiteX3" fmla="*/ 58642 w 58642"/>
                        <a:gd name="connsiteY3" fmla="*/ 164124 h 410308"/>
                        <a:gd name="connsiteX4" fmla="*/ 35196 w 58642"/>
                        <a:gd name="connsiteY4" fmla="*/ 269631 h 410308"/>
                        <a:gd name="connsiteX5" fmla="*/ 11750 w 58642"/>
                        <a:gd name="connsiteY5" fmla="*/ 304800 h 410308"/>
                        <a:gd name="connsiteX6" fmla="*/ 23473 w 58642"/>
                        <a:gd name="connsiteY6" fmla="*/ 375139 h 410308"/>
                        <a:gd name="connsiteX7" fmla="*/ 11750 w 58642"/>
                        <a:gd name="connsiteY7" fmla="*/ 410308 h 4103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8642" h="410308">
                          <a:moveTo>
                            <a:pt x="23473" y="0"/>
                          </a:moveTo>
                          <a:cubicBezTo>
                            <a:pt x="17832" y="19744"/>
                            <a:pt x="-18178" y="87303"/>
                            <a:pt x="11750" y="117231"/>
                          </a:cubicBezTo>
                          <a:cubicBezTo>
                            <a:pt x="20488" y="125969"/>
                            <a:pt x="35196" y="125046"/>
                            <a:pt x="46919" y="128954"/>
                          </a:cubicBezTo>
                          <a:cubicBezTo>
                            <a:pt x="50827" y="140677"/>
                            <a:pt x="58642" y="151767"/>
                            <a:pt x="58642" y="164124"/>
                          </a:cubicBezTo>
                          <a:cubicBezTo>
                            <a:pt x="58642" y="182134"/>
                            <a:pt x="47285" y="245453"/>
                            <a:pt x="35196" y="269631"/>
                          </a:cubicBezTo>
                          <a:cubicBezTo>
                            <a:pt x="28895" y="282233"/>
                            <a:pt x="19565" y="293077"/>
                            <a:pt x="11750" y="304800"/>
                          </a:cubicBezTo>
                          <a:cubicBezTo>
                            <a:pt x="15658" y="328246"/>
                            <a:pt x="23473" y="351369"/>
                            <a:pt x="23473" y="375139"/>
                          </a:cubicBezTo>
                          <a:cubicBezTo>
                            <a:pt x="23473" y="387496"/>
                            <a:pt x="11750" y="410308"/>
                            <a:pt x="11750" y="410308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D76A586-9EE3-AA41-9CC7-225F453BBCA6}"/>
                </a:ext>
              </a:extLst>
            </p:cNvPr>
            <p:cNvSpPr/>
            <p:nvPr/>
          </p:nvSpPr>
          <p:spPr bwMode="auto">
            <a:xfrm>
              <a:off x="5337898" y="4932135"/>
              <a:ext cx="110752" cy="538316"/>
            </a:xfrm>
            <a:custGeom>
              <a:avLst/>
              <a:gdLst>
                <a:gd name="connsiteX0" fmla="*/ 22262 w 110752"/>
                <a:gd name="connsiteY0" fmla="*/ 538316 h 538316"/>
                <a:gd name="connsiteX1" fmla="*/ 88629 w 110752"/>
                <a:gd name="connsiteY1" fmla="*/ 501445 h 538316"/>
                <a:gd name="connsiteX2" fmla="*/ 110752 w 110752"/>
                <a:gd name="connsiteY2" fmla="*/ 494071 h 538316"/>
                <a:gd name="connsiteX3" fmla="*/ 88629 w 110752"/>
                <a:gd name="connsiteY3" fmla="*/ 471948 h 538316"/>
                <a:gd name="connsiteX4" fmla="*/ 44384 w 110752"/>
                <a:gd name="connsiteY4" fmla="*/ 442451 h 538316"/>
                <a:gd name="connsiteX5" fmla="*/ 59133 w 110752"/>
                <a:gd name="connsiteY5" fmla="*/ 427703 h 538316"/>
                <a:gd name="connsiteX6" fmla="*/ 29636 w 110752"/>
                <a:gd name="connsiteY6" fmla="*/ 398206 h 538316"/>
                <a:gd name="connsiteX7" fmla="*/ 7513 w 110752"/>
                <a:gd name="connsiteY7" fmla="*/ 383458 h 538316"/>
                <a:gd name="connsiteX8" fmla="*/ 14887 w 110752"/>
                <a:gd name="connsiteY8" fmla="*/ 361335 h 538316"/>
                <a:gd name="connsiteX9" fmla="*/ 139 w 110752"/>
                <a:gd name="connsiteY9" fmla="*/ 339213 h 538316"/>
                <a:gd name="connsiteX10" fmla="*/ 51758 w 110752"/>
                <a:gd name="connsiteY10" fmla="*/ 317090 h 538316"/>
                <a:gd name="connsiteX11" fmla="*/ 59133 w 110752"/>
                <a:gd name="connsiteY11" fmla="*/ 272845 h 538316"/>
                <a:gd name="connsiteX12" fmla="*/ 81255 w 110752"/>
                <a:gd name="connsiteY12" fmla="*/ 221225 h 538316"/>
                <a:gd name="connsiteX13" fmla="*/ 96004 w 110752"/>
                <a:gd name="connsiteY13" fmla="*/ 206477 h 538316"/>
                <a:gd name="connsiteX14" fmla="*/ 73881 w 110752"/>
                <a:gd name="connsiteY14" fmla="*/ 184354 h 538316"/>
                <a:gd name="connsiteX15" fmla="*/ 51758 w 110752"/>
                <a:gd name="connsiteY15" fmla="*/ 169606 h 538316"/>
                <a:gd name="connsiteX16" fmla="*/ 59133 w 110752"/>
                <a:gd name="connsiteY16" fmla="*/ 147484 h 538316"/>
                <a:gd name="connsiteX17" fmla="*/ 37010 w 110752"/>
                <a:gd name="connsiteY17" fmla="*/ 110613 h 538316"/>
                <a:gd name="connsiteX18" fmla="*/ 44384 w 110752"/>
                <a:gd name="connsiteY18" fmla="*/ 88490 h 538316"/>
                <a:gd name="connsiteX19" fmla="*/ 29636 w 110752"/>
                <a:gd name="connsiteY19" fmla="*/ 44245 h 538316"/>
                <a:gd name="connsiteX20" fmla="*/ 66507 w 110752"/>
                <a:gd name="connsiteY20" fmla="*/ 0 h 53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0752" h="538316" extrusionOk="0">
                  <a:moveTo>
                    <a:pt x="22262" y="538316"/>
                  </a:moveTo>
                  <a:cubicBezTo>
                    <a:pt x="42161" y="524655"/>
                    <a:pt x="63933" y="513536"/>
                    <a:pt x="88629" y="501445"/>
                  </a:cubicBezTo>
                  <a:cubicBezTo>
                    <a:pt x="96266" y="498113"/>
                    <a:pt x="109910" y="501871"/>
                    <a:pt x="110752" y="494071"/>
                  </a:cubicBezTo>
                  <a:cubicBezTo>
                    <a:pt x="109784" y="484587"/>
                    <a:pt x="96765" y="479944"/>
                    <a:pt x="88629" y="471948"/>
                  </a:cubicBezTo>
                  <a:cubicBezTo>
                    <a:pt x="15339" y="421400"/>
                    <a:pt x="85435" y="482674"/>
                    <a:pt x="44384" y="442451"/>
                  </a:cubicBezTo>
                  <a:cubicBezTo>
                    <a:pt x="50882" y="437723"/>
                    <a:pt x="58171" y="433696"/>
                    <a:pt x="59133" y="427703"/>
                  </a:cubicBezTo>
                  <a:cubicBezTo>
                    <a:pt x="63768" y="400777"/>
                    <a:pt x="41835" y="407335"/>
                    <a:pt x="29636" y="398206"/>
                  </a:cubicBezTo>
                  <a:cubicBezTo>
                    <a:pt x="21543" y="392663"/>
                    <a:pt x="14216" y="389306"/>
                    <a:pt x="7513" y="383458"/>
                  </a:cubicBezTo>
                  <a:cubicBezTo>
                    <a:pt x="10728" y="376508"/>
                    <a:pt x="17007" y="369204"/>
                    <a:pt x="14887" y="361335"/>
                  </a:cubicBezTo>
                  <a:cubicBezTo>
                    <a:pt x="11229" y="352237"/>
                    <a:pt x="-295" y="348969"/>
                    <a:pt x="139" y="339213"/>
                  </a:cubicBezTo>
                  <a:cubicBezTo>
                    <a:pt x="3795" y="327263"/>
                    <a:pt x="45564" y="318919"/>
                    <a:pt x="51758" y="317090"/>
                  </a:cubicBezTo>
                  <a:cubicBezTo>
                    <a:pt x="55548" y="304394"/>
                    <a:pt x="57257" y="289117"/>
                    <a:pt x="59133" y="272845"/>
                  </a:cubicBezTo>
                  <a:cubicBezTo>
                    <a:pt x="62792" y="257762"/>
                    <a:pt x="74129" y="230669"/>
                    <a:pt x="81255" y="221225"/>
                  </a:cubicBezTo>
                  <a:cubicBezTo>
                    <a:pt x="83111" y="215769"/>
                    <a:pt x="90371" y="210899"/>
                    <a:pt x="96004" y="206477"/>
                  </a:cubicBezTo>
                  <a:cubicBezTo>
                    <a:pt x="87324" y="199010"/>
                    <a:pt x="81247" y="189712"/>
                    <a:pt x="73881" y="184354"/>
                  </a:cubicBezTo>
                  <a:cubicBezTo>
                    <a:pt x="67192" y="177055"/>
                    <a:pt x="53584" y="178691"/>
                    <a:pt x="51758" y="169606"/>
                  </a:cubicBezTo>
                  <a:cubicBezTo>
                    <a:pt x="47913" y="164102"/>
                    <a:pt x="56995" y="155095"/>
                    <a:pt x="59133" y="147484"/>
                  </a:cubicBezTo>
                  <a:cubicBezTo>
                    <a:pt x="47422" y="136468"/>
                    <a:pt x="39476" y="128295"/>
                    <a:pt x="37010" y="110613"/>
                  </a:cubicBezTo>
                  <a:cubicBezTo>
                    <a:pt x="36593" y="103502"/>
                    <a:pt x="40563" y="95937"/>
                    <a:pt x="44384" y="88490"/>
                  </a:cubicBezTo>
                  <a:cubicBezTo>
                    <a:pt x="40834" y="76446"/>
                    <a:pt x="17744" y="55712"/>
                    <a:pt x="29636" y="44245"/>
                  </a:cubicBezTo>
                  <a:cubicBezTo>
                    <a:pt x="63948" y="5551"/>
                    <a:pt x="47313" y="26868"/>
                    <a:pt x="66507" y="0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2262 w 110752"/>
                        <a:gd name="connsiteY0" fmla="*/ 538316 h 538316"/>
                        <a:gd name="connsiteX1" fmla="*/ 88629 w 110752"/>
                        <a:gd name="connsiteY1" fmla="*/ 501445 h 538316"/>
                        <a:gd name="connsiteX2" fmla="*/ 110752 w 110752"/>
                        <a:gd name="connsiteY2" fmla="*/ 494071 h 538316"/>
                        <a:gd name="connsiteX3" fmla="*/ 88629 w 110752"/>
                        <a:gd name="connsiteY3" fmla="*/ 471948 h 538316"/>
                        <a:gd name="connsiteX4" fmla="*/ 44384 w 110752"/>
                        <a:gd name="connsiteY4" fmla="*/ 442451 h 538316"/>
                        <a:gd name="connsiteX5" fmla="*/ 59133 w 110752"/>
                        <a:gd name="connsiteY5" fmla="*/ 427703 h 538316"/>
                        <a:gd name="connsiteX6" fmla="*/ 29636 w 110752"/>
                        <a:gd name="connsiteY6" fmla="*/ 398206 h 538316"/>
                        <a:gd name="connsiteX7" fmla="*/ 7513 w 110752"/>
                        <a:gd name="connsiteY7" fmla="*/ 383458 h 538316"/>
                        <a:gd name="connsiteX8" fmla="*/ 14887 w 110752"/>
                        <a:gd name="connsiteY8" fmla="*/ 361335 h 538316"/>
                        <a:gd name="connsiteX9" fmla="*/ 139 w 110752"/>
                        <a:gd name="connsiteY9" fmla="*/ 339213 h 538316"/>
                        <a:gd name="connsiteX10" fmla="*/ 51758 w 110752"/>
                        <a:gd name="connsiteY10" fmla="*/ 317090 h 538316"/>
                        <a:gd name="connsiteX11" fmla="*/ 59133 w 110752"/>
                        <a:gd name="connsiteY11" fmla="*/ 272845 h 538316"/>
                        <a:gd name="connsiteX12" fmla="*/ 81255 w 110752"/>
                        <a:gd name="connsiteY12" fmla="*/ 221225 h 538316"/>
                        <a:gd name="connsiteX13" fmla="*/ 96004 w 110752"/>
                        <a:gd name="connsiteY13" fmla="*/ 206477 h 538316"/>
                        <a:gd name="connsiteX14" fmla="*/ 73881 w 110752"/>
                        <a:gd name="connsiteY14" fmla="*/ 184354 h 538316"/>
                        <a:gd name="connsiteX15" fmla="*/ 51758 w 110752"/>
                        <a:gd name="connsiteY15" fmla="*/ 169606 h 538316"/>
                        <a:gd name="connsiteX16" fmla="*/ 59133 w 110752"/>
                        <a:gd name="connsiteY16" fmla="*/ 147484 h 538316"/>
                        <a:gd name="connsiteX17" fmla="*/ 37010 w 110752"/>
                        <a:gd name="connsiteY17" fmla="*/ 110613 h 538316"/>
                        <a:gd name="connsiteX18" fmla="*/ 44384 w 110752"/>
                        <a:gd name="connsiteY18" fmla="*/ 88490 h 538316"/>
                        <a:gd name="connsiteX19" fmla="*/ 29636 w 110752"/>
                        <a:gd name="connsiteY19" fmla="*/ 44245 h 538316"/>
                        <a:gd name="connsiteX20" fmla="*/ 66507 w 110752"/>
                        <a:gd name="connsiteY20" fmla="*/ 0 h 5383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110752" h="538316">
                          <a:moveTo>
                            <a:pt x="22262" y="538316"/>
                          </a:moveTo>
                          <a:cubicBezTo>
                            <a:pt x="44384" y="526026"/>
                            <a:pt x="65994" y="512763"/>
                            <a:pt x="88629" y="501445"/>
                          </a:cubicBezTo>
                          <a:cubicBezTo>
                            <a:pt x="95582" y="497969"/>
                            <a:pt x="110752" y="501844"/>
                            <a:pt x="110752" y="494071"/>
                          </a:cubicBezTo>
                          <a:cubicBezTo>
                            <a:pt x="110752" y="483642"/>
                            <a:pt x="97115" y="478010"/>
                            <a:pt x="88629" y="471948"/>
                          </a:cubicBezTo>
                          <a:cubicBezTo>
                            <a:pt x="26127" y="427303"/>
                            <a:pt x="83849" y="481916"/>
                            <a:pt x="44384" y="442451"/>
                          </a:cubicBezTo>
                          <a:cubicBezTo>
                            <a:pt x="49300" y="437535"/>
                            <a:pt x="57770" y="434521"/>
                            <a:pt x="59133" y="427703"/>
                          </a:cubicBezTo>
                          <a:cubicBezTo>
                            <a:pt x="64496" y="400888"/>
                            <a:pt x="43937" y="405356"/>
                            <a:pt x="29636" y="398206"/>
                          </a:cubicBezTo>
                          <a:cubicBezTo>
                            <a:pt x="21709" y="394243"/>
                            <a:pt x="14887" y="388374"/>
                            <a:pt x="7513" y="383458"/>
                          </a:cubicBezTo>
                          <a:cubicBezTo>
                            <a:pt x="9971" y="376084"/>
                            <a:pt x="16165" y="369002"/>
                            <a:pt x="14887" y="361335"/>
                          </a:cubicBezTo>
                          <a:cubicBezTo>
                            <a:pt x="13430" y="352593"/>
                            <a:pt x="-1599" y="347903"/>
                            <a:pt x="139" y="339213"/>
                          </a:cubicBezTo>
                          <a:cubicBezTo>
                            <a:pt x="2820" y="325811"/>
                            <a:pt x="45538" y="318645"/>
                            <a:pt x="51758" y="317090"/>
                          </a:cubicBezTo>
                          <a:cubicBezTo>
                            <a:pt x="54216" y="302342"/>
                            <a:pt x="55889" y="287441"/>
                            <a:pt x="59133" y="272845"/>
                          </a:cubicBezTo>
                          <a:cubicBezTo>
                            <a:pt x="62411" y="258096"/>
                            <a:pt x="73740" y="232498"/>
                            <a:pt x="81255" y="221225"/>
                          </a:cubicBezTo>
                          <a:cubicBezTo>
                            <a:pt x="85112" y="215440"/>
                            <a:pt x="91088" y="211393"/>
                            <a:pt x="96004" y="206477"/>
                          </a:cubicBezTo>
                          <a:cubicBezTo>
                            <a:pt x="88630" y="199103"/>
                            <a:pt x="81893" y="191030"/>
                            <a:pt x="73881" y="184354"/>
                          </a:cubicBezTo>
                          <a:cubicBezTo>
                            <a:pt x="67072" y="178680"/>
                            <a:pt x="55050" y="177835"/>
                            <a:pt x="51758" y="169606"/>
                          </a:cubicBezTo>
                          <a:cubicBezTo>
                            <a:pt x="48871" y="162389"/>
                            <a:pt x="56675" y="154858"/>
                            <a:pt x="59133" y="147484"/>
                          </a:cubicBezTo>
                          <a:cubicBezTo>
                            <a:pt x="47450" y="135801"/>
                            <a:pt x="37010" y="129758"/>
                            <a:pt x="37010" y="110613"/>
                          </a:cubicBezTo>
                          <a:cubicBezTo>
                            <a:pt x="37010" y="102840"/>
                            <a:pt x="41926" y="95864"/>
                            <a:pt x="44384" y="88490"/>
                          </a:cubicBezTo>
                          <a:cubicBezTo>
                            <a:pt x="39468" y="73742"/>
                            <a:pt x="18643" y="55238"/>
                            <a:pt x="29636" y="44245"/>
                          </a:cubicBezTo>
                          <a:cubicBezTo>
                            <a:pt x="63019" y="10862"/>
                            <a:pt x="52914" y="27185"/>
                            <a:pt x="66507" y="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4ACEE47-ABD3-284B-82D6-A8F423D55A0A}"/>
                </a:ext>
              </a:extLst>
            </p:cNvPr>
            <p:cNvSpPr/>
            <p:nvPr/>
          </p:nvSpPr>
          <p:spPr bwMode="auto">
            <a:xfrm>
              <a:off x="5830531" y="5112675"/>
              <a:ext cx="91532" cy="387644"/>
            </a:xfrm>
            <a:custGeom>
              <a:avLst/>
              <a:gdLst>
                <a:gd name="connsiteX0" fmla="*/ 18398 w 91532"/>
                <a:gd name="connsiteY0" fmla="*/ 387644 h 387644"/>
                <a:gd name="connsiteX1" fmla="*/ 73248 w 91532"/>
                <a:gd name="connsiteY1" fmla="*/ 361093 h 387644"/>
                <a:gd name="connsiteX2" fmla="*/ 91532 w 91532"/>
                <a:gd name="connsiteY2" fmla="*/ 355782 h 387644"/>
                <a:gd name="connsiteX3" fmla="*/ 73248 w 91532"/>
                <a:gd name="connsiteY3" fmla="*/ 339852 h 387644"/>
                <a:gd name="connsiteX4" fmla="*/ 36681 w 91532"/>
                <a:gd name="connsiteY4" fmla="*/ 318611 h 387644"/>
                <a:gd name="connsiteX5" fmla="*/ 48871 w 91532"/>
                <a:gd name="connsiteY5" fmla="*/ 307991 h 387644"/>
                <a:gd name="connsiteX6" fmla="*/ 24492 w 91532"/>
                <a:gd name="connsiteY6" fmla="*/ 286750 h 387644"/>
                <a:gd name="connsiteX7" fmla="*/ 6209 w 91532"/>
                <a:gd name="connsiteY7" fmla="*/ 276129 h 387644"/>
                <a:gd name="connsiteX8" fmla="*/ 12303 w 91532"/>
                <a:gd name="connsiteY8" fmla="*/ 260199 h 387644"/>
                <a:gd name="connsiteX9" fmla="*/ 114 w 91532"/>
                <a:gd name="connsiteY9" fmla="*/ 244268 h 387644"/>
                <a:gd name="connsiteX10" fmla="*/ 42775 w 91532"/>
                <a:gd name="connsiteY10" fmla="*/ 228338 h 387644"/>
                <a:gd name="connsiteX11" fmla="*/ 48871 w 91532"/>
                <a:gd name="connsiteY11" fmla="*/ 196477 h 387644"/>
                <a:gd name="connsiteX12" fmla="*/ 67153 w 91532"/>
                <a:gd name="connsiteY12" fmla="*/ 159305 h 387644"/>
                <a:gd name="connsiteX13" fmla="*/ 79343 w 91532"/>
                <a:gd name="connsiteY13" fmla="*/ 148685 h 387644"/>
                <a:gd name="connsiteX14" fmla="*/ 61059 w 91532"/>
                <a:gd name="connsiteY14" fmla="*/ 132754 h 387644"/>
                <a:gd name="connsiteX15" fmla="*/ 42775 w 91532"/>
                <a:gd name="connsiteY15" fmla="*/ 122134 h 387644"/>
                <a:gd name="connsiteX16" fmla="*/ 48871 w 91532"/>
                <a:gd name="connsiteY16" fmla="*/ 106203 h 387644"/>
                <a:gd name="connsiteX17" fmla="*/ 30587 w 91532"/>
                <a:gd name="connsiteY17" fmla="*/ 79652 h 387644"/>
                <a:gd name="connsiteX18" fmla="*/ 36681 w 91532"/>
                <a:gd name="connsiteY18" fmla="*/ 63722 h 387644"/>
                <a:gd name="connsiteX19" fmla="*/ 24492 w 91532"/>
                <a:gd name="connsiteY19" fmla="*/ 31861 h 387644"/>
                <a:gd name="connsiteX20" fmla="*/ 54965 w 91532"/>
                <a:gd name="connsiteY20" fmla="*/ 0 h 38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532" h="387644" extrusionOk="0">
                  <a:moveTo>
                    <a:pt x="18398" y="387644"/>
                  </a:moveTo>
                  <a:cubicBezTo>
                    <a:pt x="33138" y="376608"/>
                    <a:pt x="53568" y="369608"/>
                    <a:pt x="73248" y="361093"/>
                  </a:cubicBezTo>
                  <a:cubicBezTo>
                    <a:pt x="80603" y="358928"/>
                    <a:pt x="91231" y="361390"/>
                    <a:pt x="91532" y="355782"/>
                  </a:cubicBezTo>
                  <a:cubicBezTo>
                    <a:pt x="91023" y="348769"/>
                    <a:pt x="80013" y="345590"/>
                    <a:pt x="73248" y="339852"/>
                  </a:cubicBezTo>
                  <a:cubicBezTo>
                    <a:pt x="17886" y="305675"/>
                    <a:pt x="75504" y="349996"/>
                    <a:pt x="36681" y="318611"/>
                  </a:cubicBezTo>
                  <a:cubicBezTo>
                    <a:pt x="41638" y="315177"/>
                    <a:pt x="48014" y="312344"/>
                    <a:pt x="48871" y="307991"/>
                  </a:cubicBezTo>
                  <a:cubicBezTo>
                    <a:pt x="51877" y="288463"/>
                    <a:pt x="34385" y="293712"/>
                    <a:pt x="24492" y="286750"/>
                  </a:cubicBezTo>
                  <a:cubicBezTo>
                    <a:pt x="17816" y="282704"/>
                    <a:pt x="11380" y="280953"/>
                    <a:pt x="6209" y="276129"/>
                  </a:cubicBezTo>
                  <a:cubicBezTo>
                    <a:pt x="9392" y="271464"/>
                    <a:pt x="14290" y="265944"/>
                    <a:pt x="12303" y="260199"/>
                  </a:cubicBezTo>
                  <a:cubicBezTo>
                    <a:pt x="9475" y="253640"/>
                    <a:pt x="11" y="251616"/>
                    <a:pt x="114" y="244268"/>
                  </a:cubicBezTo>
                  <a:cubicBezTo>
                    <a:pt x="3132" y="235812"/>
                    <a:pt x="37726" y="230395"/>
                    <a:pt x="42775" y="228338"/>
                  </a:cubicBezTo>
                  <a:cubicBezTo>
                    <a:pt x="45600" y="218938"/>
                    <a:pt x="47110" y="208115"/>
                    <a:pt x="48871" y="196477"/>
                  </a:cubicBezTo>
                  <a:cubicBezTo>
                    <a:pt x="52711" y="184866"/>
                    <a:pt x="61516" y="164728"/>
                    <a:pt x="67153" y="159305"/>
                  </a:cubicBezTo>
                  <a:cubicBezTo>
                    <a:pt x="70063" y="155185"/>
                    <a:pt x="74329" y="151569"/>
                    <a:pt x="79343" y="148685"/>
                  </a:cubicBezTo>
                  <a:cubicBezTo>
                    <a:pt x="71522" y="143252"/>
                    <a:pt x="67200" y="136580"/>
                    <a:pt x="61059" y="132754"/>
                  </a:cubicBezTo>
                  <a:cubicBezTo>
                    <a:pt x="55453" y="128390"/>
                    <a:pt x="44606" y="128578"/>
                    <a:pt x="42775" y="122134"/>
                  </a:cubicBezTo>
                  <a:cubicBezTo>
                    <a:pt x="39635" y="118285"/>
                    <a:pt x="47455" y="111972"/>
                    <a:pt x="48871" y="106203"/>
                  </a:cubicBezTo>
                  <a:cubicBezTo>
                    <a:pt x="39167" y="98920"/>
                    <a:pt x="30996" y="93196"/>
                    <a:pt x="30587" y="79652"/>
                  </a:cubicBezTo>
                  <a:cubicBezTo>
                    <a:pt x="29713" y="75443"/>
                    <a:pt x="33784" y="69078"/>
                    <a:pt x="36681" y="63722"/>
                  </a:cubicBezTo>
                  <a:cubicBezTo>
                    <a:pt x="33002" y="53861"/>
                    <a:pt x="13770" y="40640"/>
                    <a:pt x="24492" y="31861"/>
                  </a:cubicBezTo>
                  <a:cubicBezTo>
                    <a:pt x="52820" y="3599"/>
                    <a:pt x="41982" y="19477"/>
                    <a:pt x="54965" y="0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2262 w 110752"/>
                        <a:gd name="connsiteY0" fmla="*/ 538316 h 538316"/>
                        <a:gd name="connsiteX1" fmla="*/ 88629 w 110752"/>
                        <a:gd name="connsiteY1" fmla="*/ 501445 h 538316"/>
                        <a:gd name="connsiteX2" fmla="*/ 110752 w 110752"/>
                        <a:gd name="connsiteY2" fmla="*/ 494071 h 538316"/>
                        <a:gd name="connsiteX3" fmla="*/ 88629 w 110752"/>
                        <a:gd name="connsiteY3" fmla="*/ 471948 h 538316"/>
                        <a:gd name="connsiteX4" fmla="*/ 44384 w 110752"/>
                        <a:gd name="connsiteY4" fmla="*/ 442451 h 538316"/>
                        <a:gd name="connsiteX5" fmla="*/ 59133 w 110752"/>
                        <a:gd name="connsiteY5" fmla="*/ 427703 h 538316"/>
                        <a:gd name="connsiteX6" fmla="*/ 29636 w 110752"/>
                        <a:gd name="connsiteY6" fmla="*/ 398206 h 538316"/>
                        <a:gd name="connsiteX7" fmla="*/ 7513 w 110752"/>
                        <a:gd name="connsiteY7" fmla="*/ 383458 h 538316"/>
                        <a:gd name="connsiteX8" fmla="*/ 14887 w 110752"/>
                        <a:gd name="connsiteY8" fmla="*/ 361335 h 538316"/>
                        <a:gd name="connsiteX9" fmla="*/ 139 w 110752"/>
                        <a:gd name="connsiteY9" fmla="*/ 339213 h 538316"/>
                        <a:gd name="connsiteX10" fmla="*/ 51758 w 110752"/>
                        <a:gd name="connsiteY10" fmla="*/ 317090 h 538316"/>
                        <a:gd name="connsiteX11" fmla="*/ 59133 w 110752"/>
                        <a:gd name="connsiteY11" fmla="*/ 272845 h 538316"/>
                        <a:gd name="connsiteX12" fmla="*/ 81255 w 110752"/>
                        <a:gd name="connsiteY12" fmla="*/ 221225 h 538316"/>
                        <a:gd name="connsiteX13" fmla="*/ 96004 w 110752"/>
                        <a:gd name="connsiteY13" fmla="*/ 206477 h 538316"/>
                        <a:gd name="connsiteX14" fmla="*/ 73881 w 110752"/>
                        <a:gd name="connsiteY14" fmla="*/ 184354 h 538316"/>
                        <a:gd name="connsiteX15" fmla="*/ 51758 w 110752"/>
                        <a:gd name="connsiteY15" fmla="*/ 169606 h 538316"/>
                        <a:gd name="connsiteX16" fmla="*/ 59133 w 110752"/>
                        <a:gd name="connsiteY16" fmla="*/ 147484 h 538316"/>
                        <a:gd name="connsiteX17" fmla="*/ 37010 w 110752"/>
                        <a:gd name="connsiteY17" fmla="*/ 110613 h 538316"/>
                        <a:gd name="connsiteX18" fmla="*/ 44384 w 110752"/>
                        <a:gd name="connsiteY18" fmla="*/ 88490 h 538316"/>
                        <a:gd name="connsiteX19" fmla="*/ 29636 w 110752"/>
                        <a:gd name="connsiteY19" fmla="*/ 44245 h 538316"/>
                        <a:gd name="connsiteX20" fmla="*/ 66507 w 110752"/>
                        <a:gd name="connsiteY20" fmla="*/ 0 h 5383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110752" h="538316">
                          <a:moveTo>
                            <a:pt x="22262" y="538316"/>
                          </a:moveTo>
                          <a:cubicBezTo>
                            <a:pt x="44384" y="526026"/>
                            <a:pt x="65994" y="512763"/>
                            <a:pt x="88629" y="501445"/>
                          </a:cubicBezTo>
                          <a:cubicBezTo>
                            <a:pt x="95582" y="497969"/>
                            <a:pt x="110752" y="501844"/>
                            <a:pt x="110752" y="494071"/>
                          </a:cubicBezTo>
                          <a:cubicBezTo>
                            <a:pt x="110752" y="483642"/>
                            <a:pt x="97115" y="478010"/>
                            <a:pt x="88629" y="471948"/>
                          </a:cubicBezTo>
                          <a:cubicBezTo>
                            <a:pt x="26127" y="427303"/>
                            <a:pt x="83849" y="481916"/>
                            <a:pt x="44384" y="442451"/>
                          </a:cubicBezTo>
                          <a:cubicBezTo>
                            <a:pt x="49300" y="437535"/>
                            <a:pt x="57770" y="434521"/>
                            <a:pt x="59133" y="427703"/>
                          </a:cubicBezTo>
                          <a:cubicBezTo>
                            <a:pt x="64496" y="400888"/>
                            <a:pt x="43937" y="405356"/>
                            <a:pt x="29636" y="398206"/>
                          </a:cubicBezTo>
                          <a:cubicBezTo>
                            <a:pt x="21709" y="394243"/>
                            <a:pt x="14887" y="388374"/>
                            <a:pt x="7513" y="383458"/>
                          </a:cubicBezTo>
                          <a:cubicBezTo>
                            <a:pt x="9971" y="376084"/>
                            <a:pt x="16165" y="369002"/>
                            <a:pt x="14887" y="361335"/>
                          </a:cubicBezTo>
                          <a:cubicBezTo>
                            <a:pt x="13430" y="352593"/>
                            <a:pt x="-1599" y="347903"/>
                            <a:pt x="139" y="339213"/>
                          </a:cubicBezTo>
                          <a:cubicBezTo>
                            <a:pt x="2820" y="325811"/>
                            <a:pt x="45538" y="318645"/>
                            <a:pt x="51758" y="317090"/>
                          </a:cubicBezTo>
                          <a:cubicBezTo>
                            <a:pt x="54216" y="302342"/>
                            <a:pt x="55889" y="287441"/>
                            <a:pt x="59133" y="272845"/>
                          </a:cubicBezTo>
                          <a:cubicBezTo>
                            <a:pt x="62411" y="258096"/>
                            <a:pt x="73740" y="232498"/>
                            <a:pt x="81255" y="221225"/>
                          </a:cubicBezTo>
                          <a:cubicBezTo>
                            <a:pt x="85112" y="215440"/>
                            <a:pt x="91088" y="211393"/>
                            <a:pt x="96004" y="206477"/>
                          </a:cubicBezTo>
                          <a:cubicBezTo>
                            <a:pt x="88630" y="199103"/>
                            <a:pt x="81893" y="191030"/>
                            <a:pt x="73881" y="184354"/>
                          </a:cubicBezTo>
                          <a:cubicBezTo>
                            <a:pt x="67072" y="178680"/>
                            <a:pt x="55050" y="177835"/>
                            <a:pt x="51758" y="169606"/>
                          </a:cubicBezTo>
                          <a:cubicBezTo>
                            <a:pt x="48871" y="162389"/>
                            <a:pt x="56675" y="154858"/>
                            <a:pt x="59133" y="147484"/>
                          </a:cubicBezTo>
                          <a:cubicBezTo>
                            <a:pt x="47450" y="135801"/>
                            <a:pt x="37010" y="129758"/>
                            <a:pt x="37010" y="110613"/>
                          </a:cubicBezTo>
                          <a:cubicBezTo>
                            <a:pt x="37010" y="102840"/>
                            <a:pt x="41926" y="95864"/>
                            <a:pt x="44384" y="88490"/>
                          </a:cubicBezTo>
                          <a:cubicBezTo>
                            <a:pt x="39468" y="73742"/>
                            <a:pt x="18643" y="55238"/>
                            <a:pt x="29636" y="44245"/>
                          </a:cubicBezTo>
                          <a:cubicBezTo>
                            <a:pt x="63019" y="10862"/>
                            <a:pt x="52914" y="27185"/>
                            <a:pt x="66507" y="0"/>
                          </a:cubicBezTo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86010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</TotalTime>
  <Words>1339</Words>
  <Application>Microsoft Macintosh PowerPoint</Application>
  <PresentationFormat>A4 Paper (210x297 mm)</PresentationFormat>
  <Paragraphs>271</Paragraphs>
  <Slides>18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Courier</vt:lpstr>
      <vt:lpstr>Garamond</vt:lpstr>
      <vt:lpstr>Times New Roman</vt:lpstr>
      <vt:lpstr>Verdana</vt:lpstr>
      <vt:lpstr>Wingdings</vt:lpstr>
      <vt:lpstr>Default Design</vt:lpstr>
      <vt:lpstr>1_Default Design</vt:lpstr>
      <vt:lpstr>TDD &amp; Refactoring</vt:lpstr>
      <vt:lpstr>Plan for Session</vt:lpstr>
      <vt:lpstr>Refactoring</vt:lpstr>
      <vt:lpstr>Refactoring</vt:lpstr>
      <vt:lpstr>How to Identify Need for Refactoring</vt:lpstr>
      <vt:lpstr>Keeping Code Clean</vt:lpstr>
      <vt:lpstr>Bad Smells in Code</vt:lpstr>
      <vt:lpstr>Generic Code Smells</vt:lpstr>
      <vt:lpstr>Shotgun Surgery Code Smell</vt:lpstr>
      <vt:lpstr>God / Monster Object Code Smell</vt:lpstr>
      <vt:lpstr>Generic Code Smells Checklist</vt:lpstr>
      <vt:lpstr>Code Smells cont’d</vt:lpstr>
      <vt:lpstr>Language Specific Code Smells</vt:lpstr>
      <vt:lpstr>What are Anti-Patterns?</vt:lpstr>
      <vt:lpstr>Object Cesspool Anti-Pattern</vt:lpstr>
      <vt:lpstr>Poltergeist / Gypsy Anti-Pattern</vt:lpstr>
      <vt:lpstr>Resources: Refactoring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Jasper Kent - Framework Training</cp:lastModifiedBy>
  <cp:revision>128</cp:revision>
  <cp:lastPrinted>2022-03-25T09:54:28Z</cp:lastPrinted>
  <dcterms:modified xsi:type="dcterms:W3CDTF">2024-08-01T09:26:35Z</dcterms:modified>
</cp:coreProperties>
</file>